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2.jpg" ContentType="image/png"/>
  <Override PartName="/ppt/media/image13.jpg" ContentType="image/gif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</p:sldMasterIdLst>
  <p:notesMasterIdLst>
    <p:notesMasterId r:id="rId85"/>
  </p:notesMasterIdLst>
  <p:sldIdLst>
    <p:sldId id="257" r:id="rId3"/>
    <p:sldId id="475" r:id="rId4"/>
    <p:sldId id="477" r:id="rId5"/>
    <p:sldId id="476" r:id="rId6"/>
    <p:sldId id="324" r:id="rId7"/>
    <p:sldId id="525" r:id="rId8"/>
    <p:sldId id="526" r:id="rId9"/>
    <p:sldId id="276" r:id="rId10"/>
    <p:sldId id="281" r:id="rId11"/>
    <p:sldId id="501" r:id="rId12"/>
    <p:sldId id="289" r:id="rId13"/>
    <p:sldId id="300" r:id="rId14"/>
    <p:sldId id="290" r:id="rId15"/>
    <p:sldId id="291" r:id="rId16"/>
    <p:sldId id="395" r:id="rId17"/>
    <p:sldId id="292" r:id="rId18"/>
    <p:sldId id="481" r:id="rId19"/>
    <p:sldId id="482" r:id="rId20"/>
    <p:sldId id="294" r:id="rId21"/>
    <p:sldId id="296" r:id="rId22"/>
    <p:sldId id="297" r:id="rId23"/>
    <p:sldId id="298" r:id="rId24"/>
    <p:sldId id="299" r:id="rId25"/>
    <p:sldId id="396" r:id="rId26"/>
    <p:sldId id="410" r:id="rId27"/>
    <p:sldId id="480" r:id="rId28"/>
    <p:sldId id="314" r:id="rId29"/>
    <p:sldId id="316" r:id="rId30"/>
    <p:sldId id="315" r:id="rId31"/>
    <p:sldId id="318" r:id="rId32"/>
    <p:sldId id="502" r:id="rId33"/>
    <p:sldId id="483" r:id="rId34"/>
    <p:sldId id="463" r:id="rId35"/>
    <p:sldId id="464" r:id="rId36"/>
    <p:sldId id="486" r:id="rId37"/>
    <p:sldId id="485" r:id="rId38"/>
    <p:sldId id="487" r:id="rId39"/>
    <p:sldId id="510" r:id="rId40"/>
    <p:sldId id="511" r:id="rId41"/>
    <p:sldId id="512" r:id="rId42"/>
    <p:sldId id="524" r:id="rId43"/>
    <p:sldId id="518" r:id="rId44"/>
    <p:sldId id="519" r:id="rId45"/>
    <p:sldId id="523" r:id="rId46"/>
    <p:sldId id="514" r:id="rId47"/>
    <p:sldId id="515" r:id="rId48"/>
    <p:sldId id="516" r:id="rId49"/>
    <p:sldId id="520" r:id="rId50"/>
    <p:sldId id="527" r:id="rId51"/>
    <p:sldId id="521" r:id="rId52"/>
    <p:sldId id="522" r:id="rId53"/>
    <p:sldId id="359" r:id="rId54"/>
    <p:sldId id="509" r:id="rId55"/>
    <p:sldId id="377" r:id="rId56"/>
    <p:sldId id="434" r:id="rId57"/>
    <p:sldId id="436" r:id="rId58"/>
    <p:sldId id="504" r:id="rId59"/>
    <p:sldId id="505" r:id="rId60"/>
    <p:sldId id="508" r:id="rId61"/>
    <p:sldId id="506" r:id="rId62"/>
    <p:sldId id="528" r:id="rId63"/>
    <p:sldId id="440" r:id="rId64"/>
    <p:sldId id="441" r:id="rId65"/>
    <p:sldId id="503" r:id="rId66"/>
    <p:sldId id="418" r:id="rId67"/>
    <p:sldId id="500" r:id="rId68"/>
    <p:sldId id="499" r:id="rId69"/>
    <p:sldId id="498" r:id="rId70"/>
    <p:sldId id="428" r:id="rId71"/>
    <p:sldId id="419" r:id="rId72"/>
    <p:sldId id="484" r:id="rId73"/>
    <p:sldId id="341" r:id="rId74"/>
    <p:sldId id="338" r:id="rId75"/>
    <p:sldId id="412" r:id="rId76"/>
    <p:sldId id="340" r:id="rId77"/>
    <p:sldId id="492" r:id="rId78"/>
    <p:sldId id="493" r:id="rId79"/>
    <p:sldId id="494" r:id="rId80"/>
    <p:sldId id="495" r:id="rId81"/>
    <p:sldId id="496" r:id="rId82"/>
    <p:sldId id="497" r:id="rId83"/>
    <p:sldId id="278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8" autoAdjust="0"/>
    <p:restoredTop sz="89357" autoAdjust="0"/>
  </p:normalViewPr>
  <p:slideViewPr>
    <p:cSldViewPr snapToGrid="0" showGuides="1">
      <p:cViewPr varScale="1">
        <p:scale>
          <a:sx n="76" d="100"/>
          <a:sy n="76" d="100"/>
        </p:scale>
        <p:origin x="75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FF957-B3F6-4F56-B5AF-38E951AE5669}" type="datetimeFigureOut">
              <a:rPr lang="en-US" smtClean="0"/>
              <a:t>12/23/2024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424A-0021-4629-9755-7FD273FE44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15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42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26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97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958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20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86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24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308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17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19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027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87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080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53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325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441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25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2584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985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97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600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290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1394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2458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4068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4142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3393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8568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966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833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498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9602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060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73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752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9410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019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3331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2548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9102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425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320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https://www.pexels.com/photo/white-notes-beside-a-pencil-on-brown-wooden-surface-733854/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71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329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73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52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179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78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ABE6A4-EBC9-42B9-BC13-47ED4F3402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09328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D57B597-F22E-4042-AFE5-07DA4BF5F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688" y="1317625"/>
            <a:ext cx="3844925" cy="387508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8502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49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BAA133F-92E3-4BAC-BB02-3BAED878EA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58303" y="1380218"/>
            <a:ext cx="3303587" cy="4673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82421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ABE6A4-EBC9-42B9-BC13-47ED4F3402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90241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D57B597-F22E-4042-AFE5-07DA4BF5F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688" y="1317625"/>
            <a:ext cx="3844925" cy="387508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76745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759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BAA133F-92E3-4BAC-BB02-3BAED878EA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58303" y="1380218"/>
            <a:ext cx="3303587" cy="4673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91512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ree-power-point-templates.com/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ree-power-point-templates.com/" TargetMode="Externa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EEE70B-8B44-4473-A049-E22D0FCA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19287-8120-40A4-A10D-E6997E438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8284F-64A1-49CA-BDD2-1CC936294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AFAAF-BE8E-4EF0-8A88-CCDC3F755EA4}" type="datetimeFigureOut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4492B-3CB7-4598-99DF-9A8D67BD4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1AB1B-DA9C-4284-92BE-78BA93A0E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C71AA-4F2E-4952-BDF5-09DD4C329EC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07DFF-8633-499F-9922-732CE26C7D73}"/>
              </a:ext>
            </a:extLst>
          </p:cNvPr>
          <p:cNvSpPr txBox="1"/>
          <p:nvPr userDrawn="1"/>
        </p:nvSpPr>
        <p:spPr>
          <a:xfrm>
            <a:off x="-46180" y="688988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https://www.free-power-point-templates.com/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BF391-D8DC-47A0-A5AC-6CBD2B02E43D}"/>
              </a:ext>
            </a:extLst>
          </p:cNvPr>
          <p:cNvSpPr txBox="1"/>
          <p:nvPr userDrawn="1"/>
        </p:nvSpPr>
        <p:spPr>
          <a:xfrm>
            <a:off x="11042213" y="6889887"/>
            <a:ext cx="1206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FPPT.com</a:t>
            </a:r>
          </a:p>
        </p:txBody>
      </p:sp>
    </p:spTree>
    <p:extLst>
      <p:ext uri="{BB962C8B-B14F-4D97-AF65-F5344CB8AC3E}">
        <p14:creationId xmlns:p14="http://schemas.microsoft.com/office/powerpoint/2010/main" val="217488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5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EEE70B-8B44-4473-A049-E22D0FCA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19287-8120-40A4-A10D-E6997E438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8284F-64A1-49CA-BDD2-1CC936294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AFAAF-BE8E-4EF0-8A88-CCDC3F755EA4}" type="datetimeFigureOut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4492B-3CB7-4598-99DF-9A8D67BD4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1AB1B-DA9C-4284-92BE-78BA93A0E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C71AA-4F2E-4952-BDF5-09DD4C329EC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07DFF-8633-499F-9922-732CE26C7D73}"/>
              </a:ext>
            </a:extLst>
          </p:cNvPr>
          <p:cNvSpPr txBox="1"/>
          <p:nvPr userDrawn="1"/>
        </p:nvSpPr>
        <p:spPr>
          <a:xfrm>
            <a:off x="-46180" y="688988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https://www.free-power-point-templates.com/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BF391-D8DC-47A0-A5AC-6CBD2B02E43D}"/>
              </a:ext>
            </a:extLst>
          </p:cNvPr>
          <p:cNvSpPr txBox="1"/>
          <p:nvPr userDrawn="1"/>
        </p:nvSpPr>
        <p:spPr>
          <a:xfrm>
            <a:off x="11042213" y="6889887"/>
            <a:ext cx="1206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FPPT.com</a:t>
            </a:r>
          </a:p>
        </p:txBody>
      </p:sp>
    </p:spTree>
    <p:extLst>
      <p:ext uri="{BB962C8B-B14F-4D97-AF65-F5344CB8AC3E}">
        <p14:creationId xmlns:p14="http://schemas.microsoft.com/office/powerpoint/2010/main" val="151329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jpe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21.jpe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819898B-6139-44D8-A0C0-38234DDA0B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0B4D28-8938-488E-9847-8D7922C658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5A7272-53E6-4177-9D3F-8E0D7CBC3F66}"/>
              </a:ext>
            </a:extLst>
          </p:cNvPr>
          <p:cNvSpPr/>
          <p:nvPr/>
        </p:nvSpPr>
        <p:spPr>
          <a:xfrm>
            <a:off x="9474925" y="626445"/>
            <a:ext cx="2359609" cy="22386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06FF5A-3276-463A-93A6-E49844B97293}"/>
              </a:ext>
            </a:extLst>
          </p:cNvPr>
          <p:cNvSpPr txBox="1"/>
          <p:nvPr/>
        </p:nvSpPr>
        <p:spPr>
          <a:xfrm>
            <a:off x="844731" y="1978807"/>
            <a:ext cx="90220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5000" b="1" kern="0" dirty="0">
                <a:solidFill>
                  <a:schemeClr val="bg1"/>
                </a:solidFill>
                <a:latin typeface="IranNastaliq"/>
                <a:cs typeface="B Zar" panose="00000400000000000000" pitchFamily="2" charset="-78"/>
              </a:rPr>
              <a:t>مراسم تقدیر از </a:t>
            </a:r>
            <a:br>
              <a:rPr lang="fa-IR" sz="5000" b="1" kern="0" dirty="0">
                <a:solidFill>
                  <a:schemeClr val="bg1"/>
                </a:solidFill>
                <a:latin typeface="IranNastaliq"/>
                <a:cs typeface="B Zar" panose="00000400000000000000" pitchFamily="2" charset="-78"/>
              </a:rPr>
            </a:br>
            <a:r>
              <a:rPr lang="fa-IR" sz="5000" b="1" kern="0" dirty="0">
                <a:solidFill>
                  <a:schemeClr val="bg1"/>
                </a:solidFill>
                <a:latin typeface="IranNastaliq"/>
                <a:cs typeface="B Zar" panose="00000400000000000000" pitchFamily="2" charset="-78"/>
              </a:rPr>
              <a:t>پژوهشگران و فناوران برگزیده دانشگاه </a:t>
            </a:r>
            <a:br>
              <a:rPr lang="fa-IR" sz="5000" b="1" kern="0" dirty="0">
                <a:solidFill>
                  <a:schemeClr val="bg1"/>
                </a:solidFill>
                <a:latin typeface="IranNastaliq"/>
                <a:cs typeface="B Zar" panose="00000400000000000000" pitchFamily="2" charset="-78"/>
              </a:rPr>
            </a:br>
            <a:r>
              <a:rPr lang="fa-IR" sz="5000" b="1" kern="0" dirty="0">
                <a:solidFill>
                  <a:schemeClr val="bg1"/>
                </a:solidFill>
                <a:latin typeface="IranNastaliq"/>
                <a:cs typeface="B Zar" panose="00000400000000000000" pitchFamily="2" charset="-78"/>
              </a:rPr>
              <a:t>سال 1403</a:t>
            </a:r>
            <a:endParaRPr lang="en-US" sz="5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11EF44-C7A1-4B44-B317-B06D8871324A}"/>
              </a:ext>
            </a:extLst>
          </p:cNvPr>
          <p:cNvSpPr/>
          <p:nvPr/>
        </p:nvSpPr>
        <p:spPr>
          <a:xfrm>
            <a:off x="3418357" y="4700754"/>
            <a:ext cx="4506443" cy="54864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886E3C-0C84-49AA-B1B8-695EDCEDA4BB}"/>
              </a:ext>
            </a:extLst>
          </p:cNvPr>
          <p:cNvSpPr txBox="1"/>
          <p:nvPr/>
        </p:nvSpPr>
        <p:spPr>
          <a:xfrm>
            <a:off x="3532934" y="4649236"/>
            <a:ext cx="40615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3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معاونت پژوهش و فناوری</a:t>
            </a:r>
            <a:endParaRPr lang="en-US" sz="33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987" y="701043"/>
            <a:ext cx="2089483" cy="208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71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324856" y="1193795"/>
            <a:ext cx="6862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جوان برگزیده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دانشگاه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979964" y="2213394"/>
            <a:ext cx="620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kumimoji="0" lang="fa-IR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محمدعلی بیجارچی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294752"/>
            <a:ext cx="554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استادیار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مکانیک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1068558"/>
            <a:ext cx="3446585" cy="4094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8603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5791200" y="-1628809"/>
            <a:ext cx="7514866" cy="75148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62666-B7AB-4A33-A0AB-91DDB03FB942}"/>
              </a:ext>
            </a:extLst>
          </p:cNvPr>
          <p:cNvSpPr txBox="1"/>
          <p:nvPr/>
        </p:nvSpPr>
        <p:spPr>
          <a:xfrm>
            <a:off x="6252753" y="1613133"/>
            <a:ext cx="59392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پژوهشگران برگزیده</a:t>
            </a:r>
          </a:p>
          <a:p>
            <a:pPr algn="ctr" rtl="1"/>
            <a:r>
              <a:rPr lang="fa-IR" sz="4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دانشکده‌ها /پژوهشکده ها/ مراکز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780095E-7FDD-4B75-9108-9139CF40B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533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6" y="1056802"/>
            <a:ext cx="3813990" cy="46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4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3614516" y="2213394"/>
            <a:ext cx="7572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40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مرتضی فتوحی فیروزآباد</a:t>
            </a:r>
            <a:endParaRPr lang="ar-SA" sz="40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علوم ریاضی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311" y="1561514"/>
            <a:ext cx="2630658" cy="32074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61894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2213394"/>
            <a:ext cx="5548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اعظم ایرجی زاد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 فيزيک 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79DA93-DECA-57C7-87F2-AF599E26A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34905"/>
            <a:ext cx="3334042" cy="36576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712656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586748" y="2213394"/>
            <a:ext cx="6600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هادی پرستار شهری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شیمی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725" y="1547738"/>
            <a:ext cx="3148617" cy="3387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89576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248150" y="2213394"/>
            <a:ext cx="6939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عرفان حسن نایبی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استادیار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صنایع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702" y="1215947"/>
            <a:ext cx="3380935" cy="4059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82412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088468" y="2213394"/>
            <a:ext cx="609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محمد وصال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مديريت و اقتصاد 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74" y="1193795"/>
            <a:ext cx="3742005" cy="40815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07507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022166" y="2213394"/>
            <a:ext cx="6668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ر</a:t>
            </a:r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فرید آشتیانی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6175716" y="3186446"/>
            <a:ext cx="5514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برق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281" y="829994"/>
            <a:ext cx="3707765" cy="38264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71634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2213394"/>
            <a:ext cx="5548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ر</a:t>
            </a:r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حمید بهروزی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برق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244" y="1062971"/>
            <a:ext cx="3908152" cy="40067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33953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600135" y="2213394"/>
            <a:ext cx="6587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شهاب الدین آیت الهی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902200" y="3186446"/>
            <a:ext cx="6285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مهندسي شيمي و نفت 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571DA-FB7B-9CC9-139B-45CAE8DF38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55078"/>
            <a:ext cx="3390314" cy="384047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526010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5727895" y="-916443"/>
            <a:ext cx="6808763" cy="664940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62666-B7AB-4A33-A0AB-91DDB03FB942}"/>
              </a:ext>
            </a:extLst>
          </p:cNvPr>
          <p:cNvSpPr txBox="1"/>
          <p:nvPr/>
        </p:nvSpPr>
        <p:spPr>
          <a:xfrm>
            <a:off x="5256628" y="1386333"/>
            <a:ext cx="6119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5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پژوهشگران برگزیده حوزه مرجعیت علمی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C1E687-FF26-4349-81C7-CE2E8F59D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533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6" y="1056802"/>
            <a:ext cx="3813990" cy="46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4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237210" y="2213394"/>
            <a:ext cx="595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حامد صادقی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237210" y="3186446"/>
            <a:ext cx="5950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مهندسي عمران 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626" y="1141260"/>
            <a:ext cx="3693509" cy="38949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75336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2213394"/>
            <a:ext cx="5548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امیر حسین جهانگیر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مهندسي کامپيوتر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397" y="1193795"/>
            <a:ext cx="3760352" cy="40274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37802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6414868" y="2213394"/>
            <a:ext cx="477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امیر شاملو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مهندسي مکانيک 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852" y="1314156"/>
            <a:ext cx="3186480" cy="35161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53286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583018" y="2213394"/>
            <a:ext cx="6604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44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مسعود دربندی</a:t>
            </a:r>
            <a:endParaRPr lang="ar-SA" sz="44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مهندسي هوافضا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0" y="1166907"/>
            <a:ext cx="3393566" cy="39255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36314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3614516" y="2213394"/>
            <a:ext cx="757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kumimoji="0" lang="fa-IR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خطیب الاسلام صدرنژاد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334000" y="3186446"/>
            <a:ext cx="5853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</a:t>
            </a:r>
            <a:r>
              <a:rPr lang="fa-IR" sz="4000" dirty="0">
                <a:solidFill>
                  <a:srgbClr val="EFEC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مهندسي و علم مواد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396" y="1193795"/>
            <a:ext cx="3357807" cy="408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94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3614516" y="2213394"/>
            <a:ext cx="757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kumimoji="0" lang="fa-IR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رامین روشندل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</a:t>
            </a:r>
            <a:r>
              <a:rPr kumimoji="0" lang="fa-IR" sz="4000" b="0" i="0" u="none" strike="noStrike" kern="1200" cap="none" spc="0" normalizeH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انرژی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769" y="1193795"/>
            <a:ext cx="3352798" cy="3969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90332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3614516" y="2213394"/>
            <a:ext cx="757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kumimoji="0" lang="fa-IR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راحله محمدپور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656406" y="3186446"/>
            <a:ext cx="7272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</a:t>
            </a:r>
            <a:r>
              <a:rPr kumimoji="0" lang="fa-IR" sz="3600" b="0" i="0" u="none" strike="noStrike" kern="1200" cap="none" spc="0" normalizeH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پژوهشکده جامع علوم و فناوری های همگرا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19" y="997542"/>
            <a:ext cx="3281983" cy="36447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77857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5791200" y="-1628809"/>
            <a:ext cx="7514866" cy="75148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62666-B7AB-4A33-A0AB-91DDB03FB942}"/>
              </a:ext>
            </a:extLst>
          </p:cNvPr>
          <p:cNvSpPr txBox="1"/>
          <p:nvPr/>
        </p:nvSpPr>
        <p:spPr>
          <a:xfrm>
            <a:off x="5897059" y="1956922"/>
            <a:ext cx="6619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5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پژوهشگران شایسته تقدیر</a:t>
            </a:r>
          </a:p>
          <a:p>
            <a:pPr algn="ctr" rtl="1"/>
            <a:r>
              <a:rPr lang="fa-IR" sz="5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ها</a:t>
            </a:r>
            <a:endParaRPr lang="en-US" sz="54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00FF4F-93A6-4E3B-95CD-9CE955838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533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6" y="1056802"/>
            <a:ext cx="3813990" cy="46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15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شایسته تقدیر</a:t>
            </a:r>
            <a:endParaRPr lang="ar-SA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352586" y="2213394"/>
            <a:ext cx="583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32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روح اله دهقانی فیروزآبادی</a:t>
            </a:r>
            <a:endParaRPr lang="ar-SA" sz="32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هوافضا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45" y="1477454"/>
            <a:ext cx="4061848" cy="32633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71783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شایسته تقدیر</a:t>
            </a:r>
            <a:endParaRPr lang="ar-SA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318000" y="2213394"/>
            <a:ext cx="6869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سید عباس موسوی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247250" y="3186446"/>
            <a:ext cx="5940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مهندسی شیمی و نفت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923" y="1351735"/>
            <a:ext cx="3061603" cy="36694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77329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7241403" y="-2725531"/>
            <a:ext cx="5452756" cy="52434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6940FF-4FB0-40CF-955C-6BF6F16B3034}"/>
              </a:ext>
            </a:extLst>
          </p:cNvPr>
          <p:cNvSpPr/>
          <p:nvPr/>
        </p:nvSpPr>
        <p:spPr>
          <a:xfrm>
            <a:off x="829956" y="2169142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محمد بهشاد شفیعی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7418458" y="240783"/>
            <a:ext cx="487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پژوهشگران پراستناد دانشگاه (یک درصد برتر) سال 1403</a:t>
            </a:r>
            <a:endParaRPr lang="en-US" sz="3600" b="1" dirty="0"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2A1B8D5-BA19-4AF5-AB0C-FB4C8F6B9EA2}"/>
              </a:ext>
            </a:extLst>
          </p:cNvPr>
          <p:cNvSpPr/>
          <p:nvPr/>
        </p:nvSpPr>
        <p:spPr>
          <a:xfrm>
            <a:off x="8707564" y="3436434"/>
            <a:ext cx="2990930" cy="76980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دکتر </a:t>
            </a:r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محمد علی مداح علی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9583A6C-E85E-406E-8545-4F5AEDA5DDE2}"/>
              </a:ext>
            </a:extLst>
          </p:cNvPr>
          <p:cNvSpPr/>
          <p:nvPr/>
        </p:nvSpPr>
        <p:spPr>
          <a:xfrm>
            <a:off x="8644598" y="2669745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دکتر </a:t>
            </a:r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امیر صفدریان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E9B5D94-868E-4FE9-9164-F37000560267}"/>
              </a:ext>
            </a:extLst>
          </p:cNvPr>
          <p:cNvSpPr/>
          <p:nvPr/>
        </p:nvSpPr>
        <p:spPr>
          <a:xfrm>
            <a:off x="4442398" y="2176024"/>
            <a:ext cx="2990930" cy="640080"/>
          </a:xfrm>
          <a:prstGeom prst="roundRect">
            <a:avLst/>
          </a:prstGeom>
          <a:solidFill>
            <a:srgbClr val="EFE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دکتر </a:t>
            </a:r>
            <a:r>
              <a:rPr lang="ar-S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عبدالرضا سیم چی</a:t>
            </a:r>
            <a:endParaRPr lang="ar-SA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FDF308B-2FE8-4384-BE02-06B0BD506840}"/>
              </a:ext>
            </a:extLst>
          </p:cNvPr>
          <p:cNvSpPr/>
          <p:nvPr/>
        </p:nvSpPr>
        <p:spPr>
          <a:xfrm>
            <a:off x="829956" y="4995808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</a:t>
            </a:r>
            <a:r>
              <a:rPr lang="fa-IR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سعید شاهرخیان</a:t>
            </a:r>
            <a:endParaRPr lang="ar-SA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AA067BF-2892-49B6-B0DE-B04875E8CB30}"/>
              </a:ext>
            </a:extLst>
          </p:cNvPr>
          <p:cNvSpPr/>
          <p:nvPr/>
        </p:nvSpPr>
        <p:spPr>
          <a:xfrm>
            <a:off x="829956" y="3086614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ar-SA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سید تقی اخوان نیاکی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159EC02-9FD2-49D2-A0B2-B3FDD2FC3ACF}"/>
              </a:ext>
            </a:extLst>
          </p:cNvPr>
          <p:cNvSpPr/>
          <p:nvPr/>
        </p:nvSpPr>
        <p:spPr>
          <a:xfrm>
            <a:off x="4561877" y="5798928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دکتر </a:t>
            </a:r>
            <a:r>
              <a:rPr lang="ar-S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بهزاد عطایی آشتیانی</a:t>
            </a:r>
            <a:endParaRPr lang="ar-SA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829956" y="4048779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دکتر </a:t>
            </a:r>
            <a:r>
              <a:rPr lang="ar-S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معین معینی اقطاعی</a:t>
            </a:r>
            <a:endParaRPr lang="ar-SA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9108E57-28CC-48F7-A8DD-13DC49CBD793}"/>
              </a:ext>
            </a:extLst>
          </p:cNvPr>
          <p:cNvSpPr/>
          <p:nvPr/>
        </p:nvSpPr>
        <p:spPr>
          <a:xfrm>
            <a:off x="829956" y="1226920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fa-IR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دکتر </a:t>
            </a:r>
            <a:r>
              <a:rPr lang="ar-S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سید شهاب الدین آیت ا</a:t>
            </a:r>
            <a:r>
              <a:rPr lang="fa-IR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ل</a:t>
            </a:r>
            <a:r>
              <a:rPr lang="ar-S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هی</a:t>
            </a:r>
            <a:endParaRPr lang="fa-IR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7EE22E7-280E-4D99-9DF7-21BB46D1D4C2}"/>
              </a:ext>
            </a:extLst>
          </p:cNvPr>
          <p:cNvSpPr/>
          <p:nvPr/>
        </p:nvSpPr>
        <p:spPr>
          <a:xfrm>
            <a:off x="4458055" y="1167870"/>
            <a:ext cx="2975273" cy="68511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محمود فتوحی فیروز آباد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FD6A08E-904B-4210-A908-53D9FCCEDC02}"/>
              </a:ext>
            </a:extLst>
          </p:cNvPr>
          <p:cNvSpPr/>
          <p:nvPr/>
        </p:nvSpPr>
        <p:spPr>
          <a:xfrm>
            <a:off x="829956" y="5937511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دکتر </a:t>
            </a:r>
            <a:r>
              <a:rPr lang="ar-S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حسین مختاری</a:t>
            </a:r>
            <a:endParaRPr lang="fa-IR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EF486D5-12C5-462D-BA36-48BA2598F65F}"/>
              </a:ext>
            </a:extLst>
          </p:cNvPr>
          <p:cNvSpPr/>
          <p:nvPr/>
        </p:nvSpPr>
        <p:spPr>
          <a:xfrm>
            <a:off x="4510725" y="3105279"/>
            <a:ext cx="297606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سید ابوالحسن واعظی</a:t>
            </a:r>
            <a:endParaRPr lang="ar-SA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F571DA-FB7B-9CC9-139B-45CAE8DF38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7" y="1111886"/>
            <a:ext cx="782101" cy="846617"/>
          </a:xfrm>
          <a:prstGeom prst="flowChartConnector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4FDB90-8226-C5D0-A50F-6553396E0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70" y="2147055"/>
            <a:ext cx="822872" cy="819475"/>
          </a:xfrm>
          <a:prstGeom prst="rect">
            <a:avLst/>
          </a:prstGeom>
        </p:spPr>
      </p:pic>
      <p:pic>
        <p:nvPicPr>
          <p:cNvPr id="6" name="Picture Placeholder 21">
            <a:extLst>
              <a:ext uri="{FF2B5EF4-FFF2-40B4-BE49-F238E27FC236}">
                <a16:creationId xmlns:a16="http://schemas.microsoft.com/office/drawing/2014/main" id="{08E61CAD-A894-1A8B-E50B-6FC4FD2DD876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4006024" y="2046312"/>
            <a:ext cx="872747" cy="851493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78C41F-4A78-26AB-52AA-AE592734BB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0" y="3929018"/>
            <a:ext cx="822959" cy="873720"/>
          </a:xfrm>
          <a:prstGeom prst="flowChartConnector">
            <a:avLst/>
          </a:prstGeom>
        </p:spPr>
      </p:pic>
      <p:pic>
        <p:nvPicPr>
          <p:cNvPr id="9" name="Picture Placeholder 21">
            <a:extLst>
              <a:ext uri="{FF2B5EF4-FFF2-40B4-BE49-F238E27FC236}">
                <a16:creationId xmlns:a16="http://schemas.microsoft.com/office/drawing/2014/main" id="{F4F256C9-2889-810A-D417-49C12F02357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9" b="11039"/>
          <a:stretch/>
        </p:blipFill>
        <p:spPr>
          <a:xfrm>
            <a:off x="363770" y="4885721"/>
            <a:ext cx="822960" cy="822960"/>
          </a:xfrm>
          <a:prstGeom prst="ellipse">
            <a:avLst/>
          </a:prstGeom>
        </p:spPr>
      </p:pic>
      <p:pic>
        <p:nvPicPr>
          <p:cNvPr id="10" name="Picture Placeholder 21">
            <a:extLst>
              <a:ext uri="{FF2B5EF4-FFF2-40B4-BE49-F238E27FC236}">
                <a16:creationId xmlns:a16="http://schemas.microsoft.com/office/drawing/2014/main" id="{B8BCE48F-F089-2237-498D-D1E90578FC12}"/>
              </a:ext>
            </a:extLst>
          </p:cNvPr>
          <p:cNvPicPr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5811" y="3025284"/>
            <a:ext cx="822960" cy="822960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4D5797-51B9-EA8C-5BAF-57FC5B90C8B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1" y="5818768"/>
            <a:ext cx="822961" cy="822961"/>
          </a:xfrm>
          <a:prstGeom prst="flowChartConnector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92A241-C8B6-D6FA-ABD8-CA4BF33EED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18" y="1123715"/>
            <a:ext cx="822960" cy="822960"/>
          </a:xfrm>
          <a:prstGeom prst="flowChartConnector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C2AE29-4A54-9CFE-0612-9AEC1D512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1" y="3008200"/>
            <a:ext cx="793342" cy="872747"/>
          </a:xfrm>
          <a:prstGeom prst="flowChartConnector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9CFC0D-ED9B-0A7A-F3D2-4F7B8487D3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25" y="5771024"/>
            <a:ext cx="757313" cy="908971"/>
          </a:xfrm>
          <a:prstGeom prst="flowChartConnector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AB4356-8F59-5C1E-04BC-BD66C69F4BC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704" y="2570276"/>
            <a:ext cx="793879" cy="792507"/>
          </a:xfrm>
          <a:prstGeom prst="flowChartConnector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78C41F-4A78-26AB-52AA-AE592734BB4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704" y="3436435"/>
            <a:ext cx="860735" cy="893129"/>
          </a:xfrm>
          <a:prstGeom prst="flowChartConnector">
            <a:avLst/>
          </a:prstGeom>
        </p:spPr>
      </p:pic>
      <p:sp>
        <p:nvSpPr>
          <p:cNvPr id="48" name="Rectangle: Rounded Corners 66">
            <a:extLst>
              <a:ext uri="{FF2B5EF4-FFF2-40B4-BE49-F238E27FC236}">
                <a16:creationId xmlns:a16="http://schemas.microsoft.com/office/drawing/2014/main" id="{3EF486D5-12C5-462D-BA36-48BA2598F65F}"/>
              </a:ext>
            </a:extLst>
          </p:cNvPr>
          <p:cNvSpPr/>
          <p:nvPr/>
        </p:nvSpPr>
        <p:spPr>
          <a:xfrm>
            <a:off x="4547737" y="4068397"/>
            <a:ext cx="297606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امید اخوان</a:t>
            </a:r>
            <a:endParaRPr lang="ar-SA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1877" y="4953272"/>
            <a:ext cx="2990930" cy="640135"/>
          </a:xfrm>
          <a:prstGeom prst="rect">
            <a:avLst/>
          </a:prstGeom>
        </p:spPr>
      </p:pic>
      <p:sp>
        <p:nvSpPr>
          <p:cNvPr id="60" name="Rectangle: Rounded Corners 33">
            <a:extLst>
              <a:ext uri="{FF2B5EF4-FFF2-40B4-BE49-F238E27FC236}">
                <a16:creationId xmlns:a16="http://schemas.microsoft.com/office/drawing/2014/main" id="{82A1B8D5-BA19-4AF5-AB0C-FB4C8F6B9EA2}"/>
              </a:ext>
            </a:extLst>
          </p:cNvPr>
          <p:cNvSpPr/>
          <p:nvPr/>
        </p:nvSpPr>
        <p:spPr>
          <a:xfrm>
            <a:off x="8707564" y="4371420"/>
            <a:ext cx="2990930" cy="7170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مرحوم دکتر علیمحمد رنجبر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50430" y="3969404"/>
            <a:ext cx="823031" cy="82303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B238F09-BF4E-F205-18A7-033395C83266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00" y="4845520"/>
            <a:ext cx="899163" cy="893397"/>
          </a:xfrm>
          <a:prstGeom prst="flowChartConnector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4345" y="4346687"/>
            <a:ext cx="772957" cy="724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39310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شایسته تقدیر</a:t>
            </a:r>
            <a:endParaRPr lang="ar-SA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629151" y="2213394"/>
            <a:ext cx="6558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40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مجتبی محصولی</a:t>
            </a:r>
            <a:endParaRPr lang="ar-SA" sz="40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عمران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176" y="1193794"/>
            <a:ext cx="3305908" cy="36703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94231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شایسته تقدیر</a:t>
            </a:r>
            <a:endParaRPr lang="ar-SA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352586" y="2213394"/>
            <a:ext cx="5834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36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رضا ابراهیم پور</a:t>
            </a:r>
            <a:endParaRPr lang="ar-SA" sz="36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276578" y="3186446"/>
            <a:ext cx="6910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</a:t>
            </a:r>
            <a:r>
              <a:rPr lang="fa-IR" sz="3600" dirty="0">
                <a:solidFill>
                  <a:srgbClr val="EFEC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پژوهشکده جامع علوم و فناوری های همگرا</a:t>
            </a:r>
            <a:endParaRPr lang="ar-SA" sz="3600" dirty="0">
              <a:solidFill>
                <a:srgbClr val="EFECCA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77" y="1058081"/>
            <a:ext cx="3603288" cy="3603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03683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5791200" y="-1628809"/>
            <a:ext cx="7514866" cy="71574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62666-B7AB-4A33-A0AB-91DDB03FB942}"/>
              </a:ext>
            </a:extLst>
          </p:cNvPr>
          <p:cNvSpPr txBox="1"/>
          <p:nvPr/>
        </p:nvSpPr>
        <p:spPr>
          <a:xfrm>
            <a:off x="5791200" y="1382099"/>
            <a:ext cx="6197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5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برگزیدگان در حوزه چاپ و نشر کتاب</a:t>
            </a:r>
            <a:endParaRPr lang="ar-SA" sz="54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95DCC5-026B-4A64-BBE6-44969E25B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533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6" y="1056802"/>
            <a:ext cx="3813990" cy="46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76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7241403" y="-2725531"/>
            <a:ext cx="5452756" cy="52434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7418458" y="553904"/>
            <a:ext cx="4860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مولف برگزیده کتاب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6893169" y="3522258"/>
            <a:ext cx="5095632" cy="14917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محمد مهدی نایبی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برق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812" y="3336913"/>
            <a:ext cx="1862413" cy="18624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3" y="1138680"/>
            <a:ext cx="3896751" cy="478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20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7241403" y="-2725531"/>
            <a:ext cx="5452756" cy="52434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7418458" y="553904"/>
            <a:ext cx="4860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مولف برگزیده کتاب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6358596" y="3594262"/>
            <a:ext cx="5588347" cy="14917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محمدرضا هرمزی نژاد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شیمی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181" y="3418382"/>
            <a:ext cx="1810769" cy="18107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39" y="1013698"/>
            <a:ext cx="4292119" cy="480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2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5791200" y="-1628809"/>
            <a:ext cx="7514866" cy="75148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62666-B7AB-4A33-A0AB-91DDB03FB942}"/>
              </a:ext>
            </a:extLst>
          </p:cNvPr>
          <p:cNvSpPr txBox="1"/>
          <p:nvPr/>
        </p:nvSpPr>
        <p:spPr>
          <a:xfrm>
            <a:off x="5791200" y="1536844"/>
            <a:ext cx="5911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پر فروش ترین کتاب در سامانه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POD</a:t>
            </a: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95DCC5-026B-4A64-BBE6-44969E25B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533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57" y="1062761"/>
            <a:ext cx="3813990" cy="46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61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5941350" y="652378"/>
            <a:ext cx="4860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پرفروش ترین کتاب در سامانه </a:t>
            </a:r>
            <a:r>
              <a:rPr lang="en-US" sz="3200" b="1" dirty="0">
                <a:solidFill>
                  <a:srgbClr val="0B48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POD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655212" y="3104318"/>
            <a:ext cx="5607846" cy="134107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تالیف : دکتر کورش عشقی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صنایع</a:t>
            </a:r>
          </a:p>
        </p:txBody>
      </p:sp>
      <p:sp>
        <p:nvSpPr>
          <p:cNvPr id="7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528604" y="1157519"/>
            <a:ext cx="5734454" cy="129026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6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کتاب: برنامه ریزی عدد صحیح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81" y="1434905"/>
            <a:ext cx="2405574" cy="2855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26" y="1157518"/>
            <a:ext cx="24384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12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5941350" y="652378"/>
            <a:ext cx="4860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پرفروش ترین کتاب در سامانه </a:t>
            </a:r>
            <a:r>
              <a:rPr lang="en-US" sz="3200" b="1" dirty="0">
                <a:solidFill>
                  <a:srgbClr val="0B48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POD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655212" y="2835319"/>
            <a:ext cx="6029876" cy="126656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تالیف : دکتر علی پاک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عمران</a:t>
            </a:r>
          </a:p>
        </p:txBody>
      </p:sp>
      <p:sp>
        <p:nvSpPr>
          <p:cNvPr id="7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655212" y="1190987"/>
            <a:ext cx="6029876" cy="128492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کتاب: ژئوتکنیک زیست محیطی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705" y="1490157"/>
            <a:ext cx="2095524" cy="26903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71" y="1190987"/>
            <a:ext cx="24384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33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C4DED6-DE4D-4B9F-8BAB-0F785CDDB3EF}"/>
              </a:ext>
            </a:extLst>
          </p:cNvPr>
          <p:cNvSpPr txBox="1"/>
          <p:nvPr/>
        </p:nvSpPr>
        <p:spPr>
          <a:xfrm>
            <a:off x="1135117" y="2621597"/>
            <a:ext cx="99953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آزمايشگاه</a:t>
            </a:r>
            <a:r>
              <a:rPr kumimoji="0" lang="fa-IR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های </a:t>
            </a:r>
            <a:r>
              <a:rPr kumimoji="0" lang="ar-SA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</a:t>
            </a:r>
            <a:r>
              <a:rPr kumimoji="0" lang="fa-IR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و شایسته تقدیر</a:t>
            </a:r>
            <a:r>
              <a:rPr kumimoji="0" lang="ar-SA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دانشگاه</a:t>
            </a:r>
            <a:r>
              <a:rPr kumimoji="0" lang="fa-IR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در حوزه ارائه خدمات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3077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D43156D-6B4D-996C-018A-2298684A63B0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306286" y="4438806"/>
            <a:ext cx="5950857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-783770" y="1081804"/>
            <a:ext cx="7109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آزمايشگاه برگزیده دانشگاه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306285" y="4438806"/>
            <a:ext cx="5950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مدیر آزمایشگاه : دکتر حسین اسدی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474173"/>
            <a:ext cx="5033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کامپیوتر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-159657" y="2173632"/>
            <a:ext cx="5544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مرکز محاسبات سریع(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HPC 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813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7241403" y="-2725531"/>
            <a:ext cx="5452756" cy="52434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6940FF-4FB0-40CF-955C-6BF6F16B3034}"/>
              </a:ext>
            </a:extLst>
          </p:cNvPr>
          <p:cNvSpPr/>
          <p:nvPr/>
        </p:nvSpPr>
        <p:spPr>
          <a:xfrm>
            <a:off x="790882" y="2139749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علی اسفندیار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7418458" y="553904"/>
            <a:ext cx="4860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سرآمدان علمی</a:t>
            </a:r>
          </a:p>
          <a:p>
            <a:pPr algn="ctr" rtl="1"/>
            <a:r>
              <a:rPr lang="fa-IR" sz="4000" b="1" dirty="0"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سال 1403</a:t>
            </a:r>
            <a:endParaRPr lang="en-US" sz="4000" b="1" dirty="0"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FDF308B-2FE8-4384-BE02-06B0BD506840}"/>
              </a:ext>
            </a:extLst>
          </p:cNvPr>
          <p:cNvSpPr/>
          <p:nvPr/>
        </p:nvSpPr>
        <p:spPr>
          <a:xfrm>
            <a:off x="790882" y="3108960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</a:t>
            </a:r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سعید شاهرخیان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51" name="Picture Placeholder 21">
            <a:extLst>
              <a:ext uri="{FF2B5EF4-FFF2-40B4-BE49-F238E27FC236}">
                <a16:creationId xmlns:a16="http://schemas.microsoft.com/office/drawing/2014/main" id="{282939CE-1B89-4155-8C5B-F13824E97C4B}"/>
              </a:ext>
            </a:extLst>
          </p:cNvPr>
          <p:cNvPicPr>
            <a:picLocks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355" y="2079779"/>
            <a:ext cx="822960" cy="822960"/>
          </a:xfrm>
          <a:prstGeom prst="ellipse">
            <a:avLst/>
          </a:prstGeom>
        </p:spPr>
      </p:pic>
      <p:pic>
        <p:nvPicPr>
          <p:cNvPr id="62" name="Picture Placeholder 21">
            <a:extLst>
              <a:ext uri="{FF2B5EF4-FFF2-40B4-BE49-F238E27FC236}">
                <a16:creationId xmlns:a16="http://schemas.microsoft.com/office/drawing/2014/main" id="{7ED362FD-E995-4745-8B66-77FF1C711CB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9" b="11039"/>
          <a:stretch/>
        </p:blipFill>
        <p:spPr>
          <a:xfrm>
            <a:off x="569962" y="3017520"/>
            <a:ext cx="822960" cy="822960"/>
          </a:xfrm>
          <a:prstGeom prst="ellipse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4123622" y="2139749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</a:t>
            </a:r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امید اخوان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41" name="Picture Placeholder 21">
            <a:extLst>
              <a:ext uri="{FF2B5EF4-FFF2-40B4-BE49-F238E27FC236}">
                <a16:creationId xmlns:a16="http://schemas.microsoft.com/office/drawing/2014/main" id="{380A7874-360C-4752-A1F5-2A7373CA152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759" y="2051099"/>
            <a:ext cx="822960" cy="822960"/>
          </a:xfrm>
          <a:prstGeom prst="ellipse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9108E57-28CC-48F7-A8DD-13DC49CBD793}"/>
              </a:ext>
            </a:extLst>
          </p:cNvPr>
          <p:cNvSpPr/>
          <p:nvPr/>
        </p:nvSpPr>
        <p:spPr>
          <a:xfrm>
            <a:off x="790882" y="1226920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عبدالرضا سیم چی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7EE22E7-280E-4D99-9DF7-21BB46D1D4C2}"/>
              </a:ext>
            </a:extLst>
          </p:cNvPr>
          <p:cNvSpPr/>
          <p:nvPr/>
        </p:nvSpPr>
        <p:spPr>
          <a:xfrm>
            <a:off x="4078487" y="1226920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محمدرضا هرمزی نژاد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64" name="Picture Placeholder 21">
            <a:extLst>
              <a:ext uri="{FF2B5EF4-FFF2-40B4-BE49-F238E27FC236}">
                <a16:creationId xmlns:a16="http://schemas.microsoft.com/office/drawing/2014/main" id="{EDF51247-D233-443C-8564-7D55300B902A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528355" y="1138076"/>
            <a:ext cx="822960" cy="822960"/>
          </a:xfrm>
          <a:prstGeom prst="ellipse">
            <a:avLst/>
          </a:prstGeom>
        </p:spPr>
      </p:pic>
      <p:pic>
        <p:nvPicPr>
          <p:cNvPr id="65" name="Picture Placeholder 21">
            <a:extLst>
              <a:ext uri="{FF2B5EF4-FFF2-40B4-BE49-F238E27FC236}">
                <a16:creationId xmlns:a16="http://schemas.microsoft.com/office/drawing/2014/main" id="{8FBCB626-7142-4FC8-8CB3-89B0DAB912ED}"/>
              </a:ext>
            </a:extLst>
          </p:cNvPr>
          <p:cNvPicPr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3899039" y="1138076"/>
            <a:ext cx="822960" cy="822960"/>
          </a:xfrm>
          <a:prstGeom prst="ellipse">
            <a:avLst/>
          </a:prstGeom>
        </p:spPr>
      </p:pic>
      <p:sp>
        <p:nvSpPr>
          <p:cNvPr id="37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4250473" y="3140612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</a:t>
            </a:r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محمد مهدی نجف پور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1356" y="2962709"/>
            <a:ext cx="817983" cy="8179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94405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20EAD-C581-17C7-9C5B-5F1A9EAC1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264" y="3425202"/>
            <a:ext cx="6127011" cy="612701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438806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-1567543" y="619225"/>
            <a:ext cx="8403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آزمایشگاه شایسته تقدیردر حوزه</a:t>
            </a:r>
            <a:endParaRPr kumimoji="0" lang="fa-IR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ارائه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خدمات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777443" y="4467828"/>
            <a:ext cx="441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کارشناس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303082"/>
            <a:ext cx="5033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جناب آقای داود قرایلو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370505" y="2252406"/>
            <a:ext cx="5033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آزمایشگاه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DLS</a:t>
            </a:r>
          </a:p>
        </p:txBody>
      </p:sp>
    </p:spTree>
    <p:extLst>
      <p:ext uri="{BB962C8B-B14F-4D97-AF65-F5344CB8AC3E}">
        <p14:creationId xmlns:p14="http://schemas.microsoft.com/office/powerpoint/2010/main" val="105099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6E8503-5B19-4A3A-8E6F-B36161EBDBE4}"/>
              </a:ext>
            </a:extLst>
          </p:cNvPr>
          <p:cNvSpPr txBox="1"/>
          <p:nvPr/>
        </p:nvSpPr>
        <p:spPr>
          <a:xfrm>
            <a:off x="719092" y="2597055"/>
            <a:ext cx="10626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مر</a:t>
            </a:r>
            <a:r>
              <a:rPr kumimoji="0" lang="fa-IR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كز</a:t>
            </a:r>
            <a:r>
              <a:rPr kumimoji="0" lang="fa-IR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و دفاتر 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خدمات فناوري برگزیده از نظر حجم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فعاليت</a:t>
            </a:r>
            <a:r>
              <a:rPr kumimoji="0" lang="fa-IR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‌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هاي صنعتي</a:t>
            </a:r>
          </a:p>
        </p:txBody>
      </p:sp>
    </p:spTree>
    <p:extLst>
      <p:ext uri="{BB962C8B-B14F-4D97-AF65-F5344CB8AC3E}">
        <p14:creationId xmlns:p14="http://schemas.microsoft.com/office/powerpoint/2010/main" val="1447739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494972" y="3962135"/>
            <a:ext cx="4455885" cy="125145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1611087" y="-6037284"/>
            <a:ext cx="9259095" cy="95497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626611" y="4049254"/>
            <a:ext cx="4215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حسین افشین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مکانیک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624114" y="5296665"/>
            <a:ext cx="6560458" cy="112801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933604" y="5296665"/>
            <a:ext cx="5941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دفتر خدمات فناوری طراحی سیستم های پیشرفته تهویه  صنعتی شریف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932C7-132A-4CE4-BE20-C471391D718D}"/>
              </a:ext>
            </a:extLst>
          </p:cNvPr>
          <p:cNvSpPr txBox="1"/>
          <p:nvPr/>
        </p:nvSpPr>
        <p:spPr>
          <a:xfrm>
            <a:off x="415046" y="742773"/>
            <a:ext cx="6258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دفتر خدمات فناوری برگزیده از نظر حجم فعالیت‌های صنعتی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006" y="3163702"/>
            <a:ext cx="6133108" cy="6133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7570" y="2228559"/>
            <a:ext cx="3405041" cy="471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384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C713843-FCD6-740C-944D-77808FBCC82F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928914" y="4047201"/>
            <a:ext cx="5262729" cy="117460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94481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523999" y="4060249"/>
            <a:ext cx="4418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عباس ابراهیمی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مهندسی هوافضا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290286" y="5471886"/>
            <a:ext cx="6850743" cy="95639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415046" y="5654977"/>
            <a:ext cx="6479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مرکز خدمات فناوری سنجش و کنترل جریان سیال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932C7-132A-4CE4-BE20-C471391D718D}"/>
              </a:ext>
            </a:extLst>
          </p:cNvPr>
          <p:cNvSpPr txBox="1"/>
          <p:nvPr/>
        </p:nvSpPr>
        <p:spPr>
          <a:xfrm>
            <a:off x="415046" y="742773"/>
            <a:ext cx="6258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مركز خدمات فناوري برگزیده از نظر حجم فعاليتهاي صنعتي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4" y="2724907"/>
            <a:ext cx="3439780" cy="35258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62678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6E8503-5B19-4A3A-8E6F-B36161EBDBE4}"/>
              </a:ext>
            </a:extLst>
          </p:cNvPr>
          <p:cNvSpPr txBox="1"/>
          <p:nvPr/>
        </p:nvSpPr>
        <p:spPr>
          <a:xfrm>
            <a:off x="1996068" y="2579638"/>
            <a:ext cx="81385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</a:t>
            </a:r>
            <a:r>
              <a:rPr kumimoji="0" lang="fa-IR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ان</a:t>
            </a:r>
            <a:r>
              <a:rPr kumimoji="0" lang="ar-SA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برگزیده</a:t>
            </a:r>
            <a:r>
              <a:rPr kumimoji="0" lang="fa-IR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ar-SA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دانشگاه</a:t>
            </a:r>
            <a:endParaRPr kumimoji="0" lang="fa-IR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در حوزه</a:t>
            </a:r>
            <a:r>
              <a:rPr kumimoji="0" lang="fa-IR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ar-SA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ارتباط با صنعت</a:t>
            </a:r>
          </a:p>
        </p:txBody>
      </p:sp>
    </p:spTree>
    <p:extLst>
      <p:ext uri="{BB962C8B-B14F-4D97-AF65-F5344CB8AC3E}">
        <p14:creationId xmlns:p14="http://schemas.microsoft.com/office/powerpoint/2010/main" val="5225233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426AB3-1FCE-AECE-F88F-25632AFAC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970" y="3158174"/>
            <a:ext cx="6127011" cy="612701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467726" y="4466113"/>
            <a:ext cx="4931554" cy="7694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1294229" y="-6037285"/>
            <a:ext cx="8942237" cy="97089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16687" y="4488943"/>
            <a:ext cx="503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دکترسعید عینی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872197" y="5404894"/>
            <a:ext cx="6078632" cy="59249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450166" y="5474173"/>
            <a:ext cx="7151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استادیار</a:t>
            </a: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شیمی و نفت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932C7-132A-4CE4-BE20-C471391D718D}"/>
              </a:ext>
            </a:extLst>
          </p:cNvPr>
          <p:cNvSpPr txBox="1"/>
          <p:nvPr/>
        </p:nvSpPr>
        <p:spPr>
          <a:xfrm>
            <a:off x="-30554" y="836629"/>
            <a:ext cx="6981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پژوهشگرجوان برگزیده دانشگاه در حوزه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ارتباط با صنعت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047" y="2379441"/>
            <a:ext cx="3152427" cy="32811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325030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F26D694-C6E7-BF36-2926-537DDAF96837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2" y="4280215"/>
            <a:ext cx="4414199" cy="83055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2046514" y="4341326"/>
            <a:ext cx="3875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دکترحسین اسدی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146629" y="5404894"/>
            <a:ext cx="5526844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319251" y="5404894"/>
            <a:ext cx="518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کامپیوتر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932C7-132A-4CE4-BE20-C471391D718D}"/>
              </a:ext>
            </a:extLst>
          </p:cNvPr>
          <p:cNvSpPr txBox="1"/>
          <p:nvPr/>
        </p:nvSpPr>
        <p:spPr>
          <a:xfrm>
            <a:off x="415046" y="742773"/>
            <a:ext cx="6258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 دانشگاه در حوزه ارتباط با صنعت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106EF6-4643-A750-F939-DFF66B2A05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6" y="2336800"/>
            <a:ext cx="3947862" cy="35530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1180317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AC87978-BDC5-5EF2-2C86-BA437A79A0E1}"/>
              </a:ext>
            </a:extLst>
          </p:cNvPr>
          <p:cNvSpPr/>
          <p:nvPr/>
        </p:nvSpPr>
        <p:spPr>
          <a:xfrm>
            <a:off x="7699048" y="2670803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56229" y="4280215"/>
            <a:ext cx="4435414" cy="9553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944914" y="4341326"/>
            <a:ext cx="3976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دکترشهریار کابلی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218157" y="5404894"/>
            <a:ext cx="5283200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218158" y="5474174"/>
            <a:ext cx="528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برق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932C7-132A-4CE4-BE20-C471391D718D}"/>
              </a:ext>
            </a:extLst>
          </p:cNvPr>
          <p:cNvSpPr txBox="1"/>
          <p:nvPr/>
        </p:nvSpPr>
        <p:spPr>
          <a:xfrm>
            <a:off x="415046" y="742773"/>
            <a:ext cx="6258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 دانشگاه در حوزه ارتباط با صنعت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01FA87-2AB3-68C7-EB6E-29C728A7E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5" y="2438400"/>
            <a:ext cx="3427002" cy="3320314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7133261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6E8503-5B19-4A3A-8E6F-B36161EBDBE4}"/>
              </a:ext>
            </a:extLst>
          </p:cNvPr>
          <p:cNvSpPr txBox="1"/>
          <p:nvPr/>
        </p:nvSpPr>
        <p:spPr>
          <a:xfrm>
            <a:off x="1996068" y="2579638"/>
            <a:ext cx="81385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</a:t>
            </a:r>
            <a:r>
              <a:rPr kumimoji="0" lang="fa-IR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ان</a:t>
            </a:r>
            <a:r>
              <a:rPr kumimoji="0" lang="ar-SA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برگزیده</a:t>
            </a:r>
            <a:r>
              <a:rPr kumimoji="0" lang="fa-IR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ar-SA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دانشگاه</a:t>
            </a:r>
            <a:endParaRPr kumimoji="0" lang="fa-IR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در حوزه</a:t>
            </a:r>
            <a:r>
              <a:rPr kumimoji="0" lang="fa-IR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فناوری</a:t>
            </a:r>
            <a:endParaRPr kumimoji="0" lang="ar-SA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7886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2AB6798-CBF8-2675-BDB6-4A0572FC5945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844366" y="4258252"/>
            <a:ext cx="4339087" cy="9553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1509487" y="-6037284"/>
            <a:ext cx="9157495" cy="97239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16688" y="4341326"/>
            <a:ext cx="503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دکترحمیدرضا</a:t>
            </a:r>
            <a:r>
              <a:rPr kumimoji="0" lang="fa-IR" sz="4400" b="0" i="0" u="none" strike="noStrike" kern="1200" cap="none" spc="0" normalizeH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ربیعی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63959" y="5409346"/>
            <a:ext cx="4339087" cy="69712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</a:t>
            </a:r>
            <a:r>
              <a:rPr lang="fa-IR" sz="2800" dirty="0">
                <a:solidFill>
                  <a:srgbClr val="EFEC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کامپیوتر</a:t>
            </a:r>
            <a:endParaRPr kumimoji="0" lang="fa-IR" sz="28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932C7-132A-4CE4-BE20-C471391D718D}"/>
              </a:ext>
            </a:extLst>
          </p:cNvPr>
          <p:cNvSpPr txBox="1"/>
          <p:nvPr/>
        </p:nvSpPr>
        <p:spPr>
          <a:xfrm>
            <a:off x="415046" y="742773"/>
            <a:ext cx="6258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فناور برگزیده دانشگاه در سال 1403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97" y="2555714"/>
            <a:ext cx="3450997" cy="3711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71622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5791200" y="-1685079"/>
            <a:ext cx="7514866" cy="69604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62666-B7AB-4A33-A0AB-91DDB03FB942}"/>
              </a:ext>
            </a:extLst>
          </p:cNvPr>
          <p:cNvSpPr txBox="1"/>
          <p:nvPr/>
        </p:nvSpPr>
        <p:spPr>
          <a:xfrm>
            <a:off x="6288258" y="1522777"/>
            <a:ext cx="5700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 برترکشوری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95DCC5-026B-4A64-BBE6-44969E25B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533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6" y="1056802"/>
            <a:ext cx="3813990" cy="46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95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2AB6798-CBF8-2675-BDB6-4A0572FC5945}"/>
              </a:ext>
            </a:extLst>
          </p:cNvPr>
          <p:cNvSpPr/>
          <p:nvPr/>
        </p:nvSpPr>
        <p:spPr>
          <a:xfrm>
            <a:off x="7648008" y="2612571"/>
            <a:ext cx="6319666" cy="61911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844366" y="4258252"/>
            <a:ext cx="4339087" cy="9553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1509487" y="-6037284"/>
            <a:ext cx="9157495" cy="97239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16688" y="4341326"/>
            <a:ext cx="503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دکترحسین اسدی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63959" y="5409346"/>
            <a:ext cx="4339087" cy="69712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کامپیوتر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932C7-132A-4CE4-BE20-C471391D718D}"/>
              </a:ext>
            </a:extLst>
          </p:cNvPr>
          <p:cNvSpPr txBox="1"/>
          <p:nvPr/>
        </p:nvSpPr>
        <p:spPr>
          <a:xfrm>
            <a:off x="415046" y="742773"/>
            <a:ext cx="6258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فناور برگزیده دانشگاه در سال 1403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106EF6-4643-A750-F939-DFF66B2A05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632" y="2481752"/>
            <a:ext cx="3947862" cy="35530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0962881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2AB6798-CBF8-2675-BDB6-4A0572FC5945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844366" y="4258252"/>
            <a:ext cx="4339087" cy="9553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1509487" y="-6037284"/>
            <a:ext cx="9157495" cy="97239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16688" y="4341326"/>
            <a:ext cx="503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زهراکاوه وش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63959" y="5409346"/>
            <a:ext cx="4339087" cy="69712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برق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932C7-132A-4CE4-BE20-C471391D718D}"/>
              </a:ext>
            </a:extLst>
          </p:cNvPr>
          <p:cNvSpPr txBox="1"/>
          <p:nvPr/>
        </p:nvSpPr>
        <p:spPr>
          <a:xfrm>
            <a:off x="415046" y="742773"/>
            <a:ext cx="6258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 در حوزه ثبت اختراع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23" y="2673729"/>
            <a:ext cx="3209890" cy="32941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25104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0E1496-C6CF-404F-8ED9-F7FF32964798}"/>
              </a:ext>
            </a:extLst>
          </p:cNvPr>
          <p:cNvSpPr txBox="1"/>
          <p:nvPr/>
        </p:nvSpPr>
        <p:spPr>
          <a:xfrm>
            <a:off x="1900199" y="2705725"/>
            <a:ext cx="8348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6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فعالین</a:t>
            </a:r>
            <a:r>
              <a:rPr lang="ar-SA" sz="6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برگزیده در</a:t>
            </a:r>
            <a:r>
              <a:rPr lang="fa-IR" sz="6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حوزه </a:t>
            </a:r>
          </a:p>
          <a:p>
            <a:pPr algn="ctr" rtl="1"/>
            <a:r>
              <a:rPr lang="fa-IR" sz="6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روابط </a:t>
            </a:r>
            <a:r>
              <a:rPr lang="ar-SA" sz="6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بین</a:t>
            </a:r>
            <a:r>
              <a:rPr lang="fa-IR" sz="6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ar-SA" sz="6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الملل</a:t>
            </a:r>
            <a:endParaRPr lang="en-US" sz="6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65983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438806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264230" y="-5965608"/>
            <a:ext cx="9940385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-857852" y="628365"/>
            <a:ext cx="7532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فعال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برگزیده در</a:t>
            </a: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حوزه انتشار  مقاله یاکتاب با مشارکت همکار 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بین</a:t>
            </a: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الملل</a:t>
            </a: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ی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7" y="4377164"/>
            <a:ext cx="5033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دکترحامد صادقی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474173"/>
            <a:ext cx="5033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مهندسی عمران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057" y="2960914"/>
            <a:ext cx="2915293" cy="32561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679953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716811" y="4461860"/>
            <a:ext cx="6381694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36915" y="4398549"/>
            <a:ext cx="54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دکترآدرینه ملک خاچاطوریان</a:t>
            </a:r>
            <a:endParaRPr lang="en-US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219200" y="5404894"/>
            <a:ext cx="5490966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770743" y="5474173"/>
            <a:ext cx="4730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استادیار دانشکده مهندسی علم و مواد</a:t>
            </a:r>
            <a:endParaRPr lang="en-US" sz="32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B0EC5-35BA-46A9-997D-32A513589045}"/>
              </a:ext>
            </a:extLst>
          </p:cNvPr>
          <p:cNvSpPr txBox="1"/>
          <p:nvPr/>
        </p:nvSpPr>
        <p:spPr>
          <a:xfrm>
            <a:off x="0" y="874586"/>
            <a:ext cx="6710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فعال 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 در برگزاری رویدادها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ی 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بین المللی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دردانشگاه</a:t>
            </a:r>
            <a:endParaRPr lang="en-US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905" y="3005624"/>
            <a:ext cx="2684527" cy="32790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034970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438806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4410768"/>
            <a:ext cx="5033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دکترمهدی فردمنش</a:t>
            </a:r>
            <a:endParaRPr lang="en-US" sz="44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474173"/>
            <a:ext cx="5033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برق</a:t>
            </a:r>
            <a:endParaRPr lang="en-US" sz="36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B0EC5-35BA-46A9-997D-32A513589045}"/>
              </a:ext>
            </a:extLst>
          </p:cNvPr>
          <p:cNvSpPr txBox="1"/>
          <p:nvPr/>
        </p:nvSpPr>
        <p:spPr>
          <a:xfrm>
            <a:off x="204921" y="742823"/>
            <a:ext cx="6717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فعال 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 در حوزه جذب و هدایت دانشجویان بین الملل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ی</a:t>
            </a:r>
            <a:endParaRPr lang="en-US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131" y="2930613"/>
            <a:ext cx="3018012" cy="30180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907356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438806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4410768"/>
            <a:ext cx="5033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دکترسعید جمشیدی</a:t>
            </a:r>
            <a:endParaRPr lang="en-US" sz="44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885371" y="5404894"/>
            <a:ext cx="5805715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016000" y="5474173"/>
            <a:ext cx="5485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مهندسی شیمی و نفت</a:t>
            </a:r>
            <a:endParaRPr lang="en-US" sz="36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B0EC5-35BA-46A9-997D-32A513589045}"/>
              </a:ext>
            </a:extLst>
          </p:cNvPr>
          <p:cNvSpPr txBox="1"/>
          <p:nvPr/>
        </p:nvSpPr>
        <p:spPr>
          <a:xfrm>
            <a:off x="260830" y="736502"/>
            <a:ext cx="6725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فعال 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 در 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حوزه 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جذب گرنت و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جوائز بین المللی</a:t>
            </a:r>
            <a:endParaRPr lang="en-US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014" y="2956704"/>
            <a:ext cx="2859147" cy="31158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431809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0E1496-C6CF-404F-8ED9-F7FF32964798}"/>
              </a:ext>
            </a:extLst>
          </p:cNvPr>
          <p:cNvSpPr txBox="1"/>
          <p:nvPr/>
        </p:nvSpPr>
        <p:spPr>
          <a:xfrm>
            <a:off x="1900199" y="2705725"/>
            <a:ext cx="8348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پژوهشگران شایسته تقدیر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در</a:t>
            </a:r>
            <a:r>
              <a:rPr kumimoji="0" lang="fa-IR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حوزه روابط 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بین</a:t>
            </a:r>
            <a:r>
              <a:rPr kumimoji="0" lang="fa-IR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الملل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086627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302295" y="4461860"/>
            <a:ext cx="5407871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957943" y="4398549"/>
            <a:ext cx="5950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دکترعظیم ضیایی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88606" y="5364637"/>
            <a:ext cx="499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شیمی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B0EC5-35BA-46A9-997D-32A513589045}"/>
              </a:ext>
            </a:extLst>
          </p:cNvPr>
          <p:cNvSpPr txBox="1"/>
          <p:nvPr/>
        </p:nvSpPr>
        <p:spPr>
          <a:xfrm>
            <a:off x="0" y="874586"/>
            <a:ext cx="6710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شایسته تقدیر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در</a:t>
            </a:r>
            <a:endParaRPr lang="fa-IR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lvl="0" algn="ctr" rtl="1"/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انتشار مقاله یا کتاب با همکاری و مشارکت همکار بین المللی</a:t>
            </a:r>
            <a:endParaRPr lang="en-US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874" y="2989943"/>
            <a:ext cx="3193143" cy="31931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121802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498962" y="4461860"/>
            <a:ext cx="5002396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146629" y="4398549"/>
            <a:ext cx="5762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دکترحمید ضرابی زاده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957943" y="5404894"/>
            <a:ext cx="6096000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302296" y="5474173"/>
            <a:ext cx="5199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مهندسی کامپیوتر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B0EC5-35BA-46A9-997D-32A513589045}"/>
              </a:ext>
            </a:extLst>
          </p:cNvPr>
          <p:cNvSpPr txBox="1"/>
          <p:nvPr/>
        </p:nvSpPr>
        <p:spPr>
          <a:xfrm>
            <a:off x="0" y="874586"/>
            <a:ext cx="6710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شایسته تقدیر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در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حوزه</a:t>
            </a:r>
          </a:p>
          <a:p>
            <a:pPr lvl="0" algn="ctr" rtl="1"/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برگزاری رویداد بین المللی در دانشگاه </a:t>
            </a:r>
            <a:endParaRPr lang="en-US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152" y="3120572"/>
            <a:ext cx="3018274" cy="32656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87311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برتر کشور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ی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712677" y="2213394"/>
            <a:ext cx="6474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دکترمعین معینی</a:t>
            </a:r>
            <a:r>
              <a:rPr kumimoji="0" lang="fa-IR" sz="4800" b="1" i="0" u="none" strike="noStrike" kern="1200" cap="none" spc="0" normalizeH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اقطاعی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518161"/>
            <a:ext cx="554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 جوان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78C41F-4A78-26AB-52AA-AE592734B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49" y="1193795"/>
            <a:ext cx="3784209" cy="401762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0513983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302295" y="4461860"/>
            <a:ext cx="5407871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957943" y="4398549"/>
            <a:ext cx="5950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400" dirty="0">
                <a:solidFill>
                  <a:srgbClr val="EFEC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شانت باغرام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474173"/>
            <a:ext cx="5033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فیزیک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B0EC5-35BA-46A9-997D-32A513589045}"/>
              </a:ext>
            </a:extLst>
          </p:cNvPr>
          <p:cNvSpPr txBox="1"/>
          <p:nvPr/>
        </p:nvSpPr>
        <p:spPr>
          <a:xfrm>
            <a:off x="0" y="874586"/>
            <a:ext cx="6710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شایسته تقدیر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در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حوزه جذب گرنت یا جوائز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بین المللی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517" y="2739566"/>
            <a:ext cx="3299658" cy="34650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306417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0E1496-C6CF-404F-8ED9-F7FF32964798}"/>
              </a:ext>
            </a:extLst>
          </p:cNvPr>
          <p:cNvSpPr txBox="1"/>
          <p:nvPr/>
        </p:nvSpPr>
        <p:spPr>
          <a:xfrm>
            <a:off x="1900199" y="2705725"/>
            <a:ext cx="8348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های برگزیده در حوزه روابط بین الملل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65443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438806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4410768"/>
            <a:ext cx="5033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فیزیک</a:t>
            </a:r>
            <a:endParaRPr lang="en-US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863601" y="5404894"/>
            <a:ext cx="6108700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415046" y="5404894"/>
            <a:ext cx="7209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ریاست دانشکده: دکترندا صدوقی</a:t>
            </a:r>
            <a:endParaRPr lang="en-US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6B0EC5-35BA-46A9-997D-32A513589045}"/>
              </a:ext>
            </a:extLst>
          </p:cNvPr>
          <p:cNvSpPr txBox="1"/>
          <p:nvPr/>
        </p:nvSpPr>
        <p:spPr>
          <a:xfrm>
            <a:off x="174958" y="814981"/>
            <a:ext cx="6746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برگزیده در حوزه ارتقا رتبه 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موضوعی در نظام های رتبه بندی</a:t>
            </a:r>
            <a:endParaRPr lang="en-US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2104894"/>
            <a:ext cx="4195988" cy="330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422456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438806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4410768"/>
            <a:ext cx="5033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مکانیک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863601" y="5404894"/>
            <a:ext cx="6108700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313021" y="5404894"/>
            <a:ext cx="7209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ریاست دانشکده: دکترنوید ارجمند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B0EC5-35BA-46A9-997D-32A513589045}"/>
              </a:ext>
            </a:extLst>
          </p:cNvPr>
          <p:cNvSpPr txBox="1"/>
          <p:nvPr/>
        </p:nvSpPr>
        <p:spPr>
          <a:xfrm>
            <a:off x="174958" y="814981"/>
            <a:ext cx="6746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برگزیده در 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حوزه آموزش و جذب دانشجویان بین المللی</a:t>
            </a:r>
            <a:endParaRPr lang="en-US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25" y="2340774"/>
            <a:ext cx="4046075" cy="3064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361705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478971" y="4410768"/>
            <a:ext cx="6604000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624114" y="4410768"/>
            <a:ext cx="6348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پژوهشکده جامع علوم وفناوری های </a:t>
            </a: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همگرا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232230" y="5404894"/>
            <a:ext cx="7170056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232231" y="5404894"/>
            <a:ext cx="7290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ریاست پژوهشکده: دکتراعظم ایرجی زاد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B0EC5-35BA-46A9-997D-32A513589045}"/>
              </a:ext>
            </a:extLst>
          </p:cNvPr>
          <p:cNvSpPr txBox="1"/>
          <p:nvPr/>
        </p:nvSpPr>
        <p:spPr>
          <a:xfrm>
            <a:off x="-720271" y="771438"/>
            <a:ext cx="76925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4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برگزیده </a:t>
            </a:r>
            <a:r>
              <a:rPr lang="fa-IR" sz="44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در مجموع </a:t>
            </a:r>
          </a:p>
          <a:p>
            <a:pPr algn="ctr" rtl="1"/>
            <a:r>
              <a:rPr lang="fa-IR" sz="44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فعالیت های بین المللی</a:t>
            </a:r>
            <a:endParaRPr lang="en-US" sz="44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991" y="2425111"/>
            <a:ext cx="3984440" cy="3341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553112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C4DED6-DE4D-4B9F-8BAB-0F785CDDB3EF}"/>
              </a:ext>
            </a:extLst>
          </p:cNvPr>
          <p:cNvSpPr txBox="1"/>
          <p:nvPr/>
        </p:nvSpPr>
        <p:spPr>
          <a:xfrm>
            <a:off x="1679557" y="2853987"/>
            <a:ext cx="833910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54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دبیران نشریات علمی دانشگاه </a:t>
            </a:r>
            <a:endParaRPr lang="ar-SA" sz="54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algn="ctr" rtl="1"/>
            <a:endParaRPr lang="ar-SA" sz="48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99162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5941350" y="652378"/>
            <a:ext cx="4860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پرفروش ترین کتاب در سامانه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POD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1582242" y="573815"/>
            <a:ext cx="3220752" cy="85221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رضا نقدآبادی</a:t>
            </a:r>
          </a:p>
        </p:txBody>
      </p:sp>
      <p:sp>
        <p:nvSpPr>
          <p:cNvPr id="7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838092" y="573815"/>
            <a:ext cx="6108852" cy="85437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مدیر مجلات علمی شریف و سردبیر مجله ساینتیاایرانیکا</a:t>
            </a:r>
          </a:p>
        </p:txBody>
      </p:sp>
      <p:sp>
        <p:nvSpPr>
          <p:cNvPr id="15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896155" y="1724296"/>
            <a:ext cx="6050789" cy="8450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سردبیر مجله عمران شریف</a:t>
            </a:r>
          </a:p>
        </p:txBody>
      </p:sp>
      <p:sp>
        <p:nvSpPr>
          <p:cNvPr id="27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941350" y="2881272"/>
            <a:ext cx="6050789" cy="8058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سردبیر مجله مکانیک شریف</a:t>
            </a:r>
          </a:p>
        </p:txBody>
      </p:sp>
      <p:sp>
        <p:nvSpPr>
          <p:cNvPr id="28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941350" y="3999078"/>
            <a:ext cx="6005594" cy="86556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سردبیر مجله صنایع و مدیریت شریف</a:t>
            </a:r>
          </a:p>
        </p:txBody>
      </p:sp>
      <p:sp>
        <p:nvSpPr>
          <p:cNvPr id="31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1582242" y="1724296"/>
            <a:ext cx="3220752" cy="8450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میرمصدق جمالی</a:t>
            </a:r>
          </a:p>
        </p:txBody>
      </p:sp>
      <p:sp>
        <p:nvSpPr>
          <p:cNvPr id="32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1582241" y="2826391"/>
            <a:ext cx="3220752" cy="8136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مهرداد تقی زاده منظری</a:t>
            </a:r>
          </a:p>
        </p:txBody>
      </p:sp>
      <p:sp>
        <p:nvSpPr>
          <p:cNvPr id="34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1582242" y="3999078"/>
            <a:ext cx="3220752" cy="88241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کورش عشقی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74" y="1724295"/>
            <a:ext cx="906997" cy="8450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346" y="3999077"/>
            <a:ext cx="816049" cy="871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74" y="2791820"/>
            <a:ext cx="745587" cy="8482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74" y="472646"/>
            <a:ext cx="946092" cy="9155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543979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5941350" y="652378"/>
            <a:ext cx="4860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پرفروش ترین کتاب در سامانه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POD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1575582" y="445125"/>
            <a:ext cx="3220752" cy="56197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دکترمحمدصالح</a:t>
            </a:r>
            <a:r>
              <a:rPr kumimoji="0" lang="fa-IR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تواضعی</a:t>
            </a:r>
            <a:endParaRPr kumimoji="0" lang="fa-I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7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838092" y="445125"/>
            <a:ext cx="6108852" cy="56197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 دبیر بخش برق مجله ساینتیا ایرانیکا</a:t>
            </a:r>
          </a:p>
        </p:txBody>
      </p:sp>
      <p:sp>
        <p:nvSpPr>
          <p:cNvPr id="15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896155" y="1148430"/>
            <a:ext cx="6050789" cy="58116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fa-IR" sz="2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 دبیر بخش کامپیوترمجله ساینتیا ایرانیکا</a:t>
            </a:r>
          </a:p>
        </p:txBody>
      </p:sp>
      <p:sp>
        <p:nvSpPr>
          <p:cNvPr id="27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896153" y="1858481"/>
            <a:ext cx="6050789" cy="56233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fa-IR" sz="2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 دبیر بخش عمران مجله ساینتیا ایرانیکا</a:t>
            </a:r>
          </a:p>
        </p:txBody>
      </p:sp>
      <p:sp>
        <p:nvSpPr>
          <p:cNvPr id="28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896154" y="2580975"/>
            <a:ext cx="6050789" cy="55631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fa-IR" sz="2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 دبیر بخش مکانیک مجله ساینتیا ایرانیکا</a:t>
            </a:r>
          </a:p>
        </p:txBody>
      </p:sp>
      <p:sp>
        <p:nvSpPr>
          <p:cNvPr id="30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938012" y="3233302"/>
            <a:ext cx="6050789" cy="63519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fa-IR" sz="2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 دبیر بخش مهندسی شیمی مجله ساینتیا ایرانیکا</a:t>
            </a:r>
          </a:p>
        </p:txBody>
      </p:sp>
      <p:sp>
        <p:nvSpPr>
          <p:cNvPr id="31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1575582" y="1179893"/>
            <a:ext cx="3220752" cy="54440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شهره</a:t>
            </a:r>
            <a:r>
              <a:rPr kumimoji="0" lang="fa-I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کسائی</a:t>
            </a:r>
            <a:endParaRPr kumimoji="0" lang="fa-I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2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1582242" y="1882659"/>
            <a:ext cx="3220752" cy="57685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فیاض رحیم زاده</a:t>
            </a:r>
          </a:p>
        </p:txBody>
      </p:sp>
      <p:sp>
        <p:nvSpPr>
          <p:cNvPr id="34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1582242" y="2632303"/>
            <a:ext cx="3220752" cy="53263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محسن اصغری</a:t>
            </a:r>
          </a:p>
        </p:txBody>
      </p:sp>
      <p:sp>
        <p:nvSpPr>
          <p:cNvPr id="35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1575582" y="3323401"/>
            <a:ext cx="3220752" cy="51405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اصغر مولائی</a:t>
            </a:r>
          </a:p>
        </p:txBody>
      </p:sp>
      <p:sp>
        <p:nvSpPr>
          <p:cNvPr id="36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941350" y="3988667"/>
            <a:ext cx="6050789" cy="63519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fa-IR" sz="2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 دبیر بخش صنایع مجله ساینتیا ایرانیکا</a:t>
            </a:r>
          </a:p>
        </p:txBody>
      </p:sp>
      <p:sp>
        <p:nvSpPr>
          <p:cNvPr id="37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938012" y="4728289"/>
            <a:ext cx="6050789" cy="63519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fa-IR" sz="2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 دبیر بخش نانو مجله ساینتیا ایرانیکا</a:t>
            </a:r>
          </a:p>
        </p:txBody>
      </p:sp>
      <p:sp>
        <p:nvSpPr>
          <p:cNvPr id="38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1582242" y="4056746"/>
            <a:ext cx="3220752" cy="51405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مجید خدمتی</a:t>
            </a:r>
          </a:p>
        </p:txBody>
      </p:sp>
      <p:sp>
        <p:nvSpPr>
          <p:cNvPr id="40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1582242" y="4764038"/>
            <a:ext cx="3220752" cy="51405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</a:t>
            </a:r>
            <a:r>
              <a:rPr kumimoji="0" lang="fa-I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عبدالرضا سیم چی</a:t>
            </a:r>
            <a:endParaRPr kumimoji="0" lang="fa-I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82" y="331180"/>
            <a:ext cx="639705" cy="6920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90" y="1886816"/>
            <a:ext cx="658698" cy="6386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482" y="3985409"/>
            <a:ext cx="639705" cy="6384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490" y="3284025"/>
            <a:ext cx="606895" cy="608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9481" y="1098870"/>
            <a:ext cx="639705" cy="6716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9482" y="2559058"/>
            <a:ext cx="644007" cy="6536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413" y="4695203"/>
            <a:ext cx="633047" cy="668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336615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C4DED6-DE4D-4B9F-8BAB-0F785CDDB3EF}"/>
              </a:ext>
            </a:extLst>
          </p:cNvPr>
          <p:cNvSpPr txBox="1"/>
          <p:nvPr/>
        </p:nvSpPr>
        <p:spPr>
          <a:xfrm>
            <a:off x="1679557" y="2853987"/>
            <a:ext cx="8339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شرکای استراتژیک برگزیده دانشگاه در سال 1403</a:t>
            </a:r>
            <a:endParaRPr lang="ar-SA" sz="48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algn="ctr" rtl="1"/>
            <a:endParaRPr lang="ar-SA" sz="48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27847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98EA8CC-0E1B-4A0F-99CD-855058EDF9AF}"/>
              </a:ext>
            </a:extLst>
          </p:cNvPr>
          <p:cNvSpPr/>
          <p:nvPr/>
        </p:nvSpPr>
        <p:spPr>
          <a:xfrm>
            <a:off x="2700996" y="2377199"/>
            <a:ext cx="7039122" cy="20212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fa-IR" sz="4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     موسسه آموزشی و تحقیقاتی صنایع</a:t>
            </a:r>
          </a:p>
          <a:p>
            <a:pPr lvl="0" algn="r">
              <a:defRPr/>
            </a:pPr>
            <a:r>
              <a:rPr lang="fa-IR" sz="4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         دکتر سید میر احمد نوشین</a:t>
            </a:r>
          </a:p>
        </p:txBody>
      </p:sp>
    </p:spTree>
    <p:extLst>
      <p:ext uri="{BB962C8B-B14F-4D97-AF65-F5344CB8AC3E}">
        <p14:creationId xmlns:p14="http://schemas.microsoft.com/office/powerpoint/2010/main" val="3083655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برتر کشور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ی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352586" y="2213394"/>
            <a:ext cx="5834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شهریار کابلی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518161"/>
            <a:ext cx="554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</a:t>
            </a:r>
            <a:r>
              <a:rPr kumimoji="0" lang="fa-IR" sz="3600" b="0" i="0" u="none" strike="noStrike" kern="1200" cap="none" spc="0" normalizeH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برتر ارتباط با صنعت و جامعه</a:t>
            </a:r>
            <a:endParaRPr kumimoji="0" lang="fa-IR" sz="36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01FA87-2AB3-68C7-EB6E-29C728A7E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97" y="1193795"/>
            <a:ext cx="3715656" cy="375526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3878847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98EA8CC-0E1B-4A0F-99CD-855058EDF9AF}"/>
              </a:ext>
            </a:extLst>
          </p:cNvPr>
          <p:cNvSpPr/>
          <p:nvPr/>
        </p:nvSpPr>
        <p:spPr>
          <a:xfrm>
            <a:off x="4403187" y="2523627"/>
            <a:ext cx="6845803" cy="20212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4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مرکز تحقیقات فناوران پارس</a:t>
            </a:r>
          </a:p>
          <a:p>
            <a:pPr algn="r"/>
            <a:r>
              <a:rPr lang="fa-IR" sz="4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حسین ترقی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05" y="1947856"/>
            <a:ext cx="2857765" cy="31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935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98EA8CC-0E1B-4A0F-99CD-855058EDF9AF}"/>
              </a:ext>
            </a:extLst>
          </p:cNvPr>
          <p:cNvSpPr/>
          <p:nvPr/>
        </p:nvSpPr>
        <p:spPr>
          <a:xfrm>
            <a:off x="3657600" y="2517876"/>
            <a:ext cx="6743700" cy="20212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fa-IR" sz="4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گروه سرمایه گذاری غدیر</a:t>
            </a:r>
          </a:p>
          <a:p>
            <a:pPr lvl="0" algn="r">
              <a:defRPr/>
            </a:pPr>
            <a:r>
              <a:rPr lang="fa-IR" sz="4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مهندس سید مجید هدایت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904" y="2011680"/>
            <a:ext cx="3080825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700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6E8503-5B19-4A3A-8E6F-B36161EBDBE4}"/>
              </a:ext>
            </a:extLst>
          </p:cNvPr>
          <p:cNvSpPr txBox="1"/>
          <p:nvPr/>
        </p:nvSpPr>
        <p:spPr>
          <a:xfrm>
            <a:off x="1114426" y="2644170"/>
            <a:ext cx="93535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برگزیدگان در حوزه </a:t>
            </a:r>
          </a:p>
          <a:p>
            <a:pPr algn="ctr" rtl="1"/>
            <a:r>
              <a:rPr lang="fa-IR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پارک علم و فناوری دانشگاه</a:t>
            </a:r>
            <a:endParaRPr lang="ar-SA" sz="55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27864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442185" y="4023132"/>
            <a:ext cx="6982633" cy="9553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1334295" y="-5697998"/>
            <a:ext cx="9172009" cy="9276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346581" y="4269969"/>
            <a:ext cx="6284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شرکت آوای همراه هوشمند هزاردستان(کافه بازار)</a:t>
            </a:r>
            <a:endParaRPr lang="en-US" sz="24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7ABFF-5C32-475B-B717-588B4F3D4B5D}"/>
              </a:ext>
            </a:extLst>
          </p:cNvPr>
          <p:cNvSpPr txBox="1"/>
          <p:nvPr/>
        </p:nvSpPr>
        <p:spPr>
          <a:xfrm>
            <a:off x="521252" y="566809"/>
            <a:ext cx="62584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شرکت برگزیده مستقر در</a:t>
            </a:r>
            <a:r>
              <a:rPr lang="ar-SA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پارک علم و فناوری</a:t>
            </a:r>
            <a:endParaRPr lang="fa-IR" sz="48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algn="ctr" rtl="1"/>
            <a:r>
              <a:rPr lang="fa-IR" sz="32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(دوره پسا رشد)</a:t>
            </a:r>
            <a:r>
              <a:rPr lang="ar-SA" sz="32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</a:p>
        </p:txBody>
      </p:sp>
      <p:sp>
        <p:nvSpPr>
          <p:cNvPr id="16" name="Rectangle: Rounded Corners 8">
            <a:extLst>
              <a:ext uri="{FF2B5EF4-FFF2-40B4-BE49-F238E27FC236}">
                <a16:creationId xmlns:a16="http://schemas.microsoft.com/office/drawing/2014/main" id="{F49F67BC-C25E-4C23-B6A0-A86D7B27EE0E}"/>
              </a:ext>
            </a:extLst>
          </p:cNvPr>
          <p:cNvSpPr/>
          <p:nvPr/>
        </p:nvSpPr>
        <p:spPr>
          <a:xfrm>
            <a:off x="1516378" y="5213438"/>
            <a:ext cx="4834249" cy="94458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A86D33-B958-4698-B906-D5C9CB400B4A}"/>
              </a:ext>
            </a:extLst>
          </p:cNvPr>
          <p:cNvSpPr txBox="1"/>
          <p:nvPr/>
        </p:nvSpPr>
        <p:spPr>
          <a:xfrm>
            <a:off x="1416688" y="5392006"/>
            <a:ext cx="5033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مهندس شهاب الدین خدابخش</a:t>
            </a:r>
            <a:endParaRPr lang="en-US" sz="36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22" y="3766546"/>
            <a:ext cx="1628561" cy="162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59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2" y="4530659"/>
            <a:ext cx="4414199" cy="7048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1727201" y="-6037284"/>
            <a:ext cx="9375209" cy="99271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22539" y="4530659"/>
            <a:ext cx="5033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شرکت دارو درمان پرشیا</a:t>
            </a:r>
            <a:endParaRPr lang="en-US" sz="36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2041970" y="560412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2041970" y="5553217"/>
            <a:ext cx="4171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مهندس پیمان محرابیان</a:t>
            </a:r>
            <a:endParaRPr lang="en-US" sz="44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C7ABFF-5C32-475B-B717-588B4F3D4B5D}"/>
              </a:ext>
            </a:extLst>
          </p:cNvPr>
          <p:cNvSpPr txBox="1"/>
          <p:nvPr/>
        </p:nvSpPr>
        <p:spPr>
          <a:xfrm>
            <a:off x="-66786" y="688876"/>
            <a:ext cx="6258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شرکت </a:t>
            </a:r>
            <a:r>
              <a:rPr lang="ar-SA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</a:t>
            </a:r>
            <a:r>
              <a:rPr lang="fa-IR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مرکز رشد پارک علم و فناوری دانشگاه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6" y="4464318"/>
            <a:ext cx="1139806" cy="1139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8445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4" y="4034971"/>
            <a:ext cx="4414198" cy="112956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1291771" y="-6037285"/>
            <a:ext cx="8939780" cy="96513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777442" y="4217359"/>
            <a:ext cx="441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سیشا (آوا طیف نگار پویا)</a:t>
            </a:r>
            <a:endParaRPr lang="en-US" sz="36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617785" y="5319802"/>
            <a:ext cx="4768947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617786" y="5319802"/>
            <a:ext cx="4958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مهندس محبوبه اسماعیل پور</a:t>
            </a:r>
            <a:endParaRPr lang="en-US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090521-BFFF-40B9-BDD3-2DA28A5A007A}"/>
              </a:ext>
            </a:extLst>
          </p:cNvPr>
          <p:cNvSpPr txBox="1"/>
          <p:nvPr/>
        </p:nvSpPr>
        <p:spPr>
          <a:xfrm>
            <a:off x="415046" y="1023748"/>
            <a:ext cx="6258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تیم برگزیده </a:t>
            </a:r>
            <a:endParaRPr lang="fa-IR" sz="48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algn="ctr" rtl="1"/>
            <a:r>
              <a:rPr lang="ar-SA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شتابدهنده شریف</a:t>
            </a:r>
          </a:p>
        </p:txBody>
      </p:sp>
    </p:spTree>
    <p:extLst>
      <p:ext uri="{BB962C8B-B14F-4D97-AF65-F5344CB8AC3E}">
        <p14:creationId xmlns:p14="http://schemas.microsoft.com/office/powerpoint/2010/main" val="1690685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6E8503-5B19-4A3A-8E6F-B36161EBDBE4}"/>
              </a:ext>
            </a:extLst>
          </p:cNvPr>
          <p:cNvSpPr txBox="1"/>
          <p:nvPr/>
        </p:nvSpPr>
        <p:spPr>
          <a:xfrm>
            <a:off x="1114426" y="2644170"/>
            <a:ext cx="93535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شرکت های حامی دانشگاه مستقر در ناحیه</a:t>
            </a:r>
            <a:r>
              <a:rPr kumimoji="0" lang="fa-IR" sz="55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نوآوری دانشگاه</a:t>
            </a:r>
            <a:endParaRPr kumimoji="0" lang="ar-SA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21412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98EA8CC-0E1B-4A0F-99CD-855058EDF9AF}"/>
              </a:ext>
            </a:extLst>
          </p:cNvPr>
          <p:cNvSpPr/>
          <p:nvPr/>
        </p:nvSpPr>
        <p:spPr>
          <a:xfrm>
            <a:off x="3539895" y="2297541"/>
            <a:ext cx="7596554" cy="20212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آوای همراه هوشمند هزاردستان(کافه بازار)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مهندس شهاب الدین خدابخش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1" y="2169062"/>
            <a:ext cx="2290396" cy="229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05135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98EA8CC-0E1B-4A0F-99CD-855058EDF9AF}"/>
              </a:ext>
            </a:extLst>
          </p:cNvPr>
          <p:cNvSpPr/>
          <p:nvPr/>
        </p:nvSpPr>
        <p:spPr>
          <a:xfrm>
            <a:off x="3657600" y="2517876"/>
            <a:ext cx="6743700" cy="20212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فن گستران پیشرو بازار(ترب)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مهندس علی بابایی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38" y="2245177"/>
            <a:ext cx="2509704" cy="2509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3004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98EA8CC-0E1B-4A0F-99CD-855058EDF9AF}"/>
              </a:ext>
            </a:extLst>
          </p:cNvPr>
          <p:cNvSpPr/>
          <p:nvPr/>
        </p:nvSpPr>
        <p:spPr>
          <a:xfrm>
            <a:off x="3657600" y="2517876"/>
            <a:ext cx="6743700" cy="20212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راهکار فناوری نویان(نوبیتکس)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مهندس امیرحسین راد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51" y="2333628"/>
            <a:ext cx="2633770" cy="2478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2026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5950634" y="-1628809"/>
            <a:ext cx="7355432" cy="66509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62666-B7AB-4A33-A0AB-91DDB03FB942}"/>
              </a:ext>
            </a:extLst>
          </p:cNvPr>
          <p:cNvSpPr txBox="1"/>
          <p:nvPr/>
        </p:nvSpPr>
        <p:spPr>
          <a:xfrm>
            <a:off x="5950634" y="1215008"/>
            <a:ext cx="5924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5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پژوهشگران جوان </a:t>
            </a:r>
          </a:p>
          <a:p>
            <a:pPr algn="ctr" rtl="1"/>
            <a:r>
              <a:rPr lang="fa-IR" sz="5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 دانشگاه</a:t>
            </a:r>
            <a:endParaRPr lang="en-US" sz="54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992B53-43FE-4823-AC38-ABA2E9A9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533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6" y="1056802"/>
            <a:ext cx="3813990" cy="46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901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98EA8CC-0E1B-4A0F-99CD-855058EDF9AF}"/>
              </a:ext>
            </a:extLst>
          </p:cNvPr>
          <p:cNvSpPr/>
          <p:nvPr/>
        </p:nvSpPr>
        <p:spPr>
          <a:xfrm>
            <a:off x="3657600" y="2517876"/>
            <a:ext cx="6743700" cy="20212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ایوان رایان پیام (جیبیت)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مهندس محمد مهدی شریعتمدار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45" y="2264229"/>
            <a:ext cx="3080486" cy="2274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39927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98EA8CC-0E1B-4A0F-99CD-855058EDF9AF}"/>
              </a:ext>
            </a:extLst>
          </p:cNvPr>
          <p:cNvSpPr/>
          <p:nvPr/>
        </p:nvSpPr>
        <p:spPr>
          <a:xfrm>
            <a:off x="3657600" y="2517876"/>
            <a:ext cx="6743700" cy="20212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پردازش آسان آیان(قبضینو)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مهندس علی عباسی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74" y="2278653"/>
            <a:ext cx="2500924" cy="2394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6606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819898B-6139-44D8-A0C0-38234DDA0B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0B4D28-8938-488E-9847-8D7922C658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5A7272-53E6-4177-9D3F-8E0D7CBC3F66}"/>
              </a:ext>
            </a:extLst>
          </p:cNvPr>
          <p:cNvSpPr/>
          <p:nvPr/>
        </p:nvSpPr>
        <p:spPr>
          <a:xfrm>
            <a:off x="4048205" y="737700"/>
            <a:ext cx="4095589" cy="40955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06FF5A-3276-463A-93A6-E49844B97293}"/>
              </a:ext>
            </a:extLst>
          </p:cNvPr>
          <p:cNvSpPr txBox="1"/>
          <p:nvPr/>
        </p:nvSpPr>
        <p:spPr>
          <a:xfrm>
            <a:off x="2183878" y="4929323"/>
            <a:ext cx="782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54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ممنون از توجه شما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11EF44-C7A1-4B44-B317-B06D8871324A}"/>
              </a:ext>
            </a:extLst>
          </p:cNvPr>
          <p:cNvSpPr/>
          <p:nvPr/>
        </p:nvSpPr>
        <p:spPr>
          <a:xfrm>
            <a:off x="3961167" y="6031495"/>
            <a:ext cx="4290752" cy="40011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886E3C-0C84-49AA-B1B8-695EDCEDA4BB}"/>
              </a:ext>
            </a:extLst>
          </p:cNvPr>
          <p:cNvSpPr txBox="1"/>
          <p:nvPr/>
        </p:nvSpPr>
        <p:spPr>
          <a:xfrm>
            <a:off x="4085546" y="6077661"/>
            <a:ext cx="4061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معاونت پژوهش و فناوری</a:t>
            </a:r>
            <a:endParaRPr lang="en-US" sz="14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1DF61A-9A42-4064-A237-974C6A17D0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66" y="831661"/>
            <a:ext cx="3907665" cy="39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4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324856" y="1193795"/>
            <a:ext cx="6862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جوان برگزیده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دانشگاه</a:t>
            </a:r>
            <a:endParaRPr lang="ar-SA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205046" y="2213394"/>
            <a:ext cx="5982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محمد حسن راونجی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294752"/>
            <a:ext cx="554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استادیار</a:t>
            </a:r>
            <a:r>
              <a:rPr lang="en-US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برق</a:t>
            </a:r>
            <a:endParaRPr lang="ar-SA" sz="36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03" y="918584"/>
            <a:ext cx="3368253" cy="491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3236"/>
      </p:ext>
    </p:extLst>
  </p:cSld>
  <p:clrMapOvr>
    <a:masterClrMapping/>
  </p:clrMapOvr>
</p:sld>
</file>

<file path=ppt/theme/theme1.xml><?xml version="1.0" encoding="utf-8"?>
<a:theme xmlns:a="http://schemas.openxmlformats.org/drawingml/2006/main" name="30141-trivia-powerpoint-template">
  <a:themeElements>
    <a:clrScheme name="Slidehelper - 1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0B486B"/>
      </a:accent1>
      <a:accent2>
        <a:srgbClr val="3B8686"/>
      </a:accent2>
      <a:accent3>
        <a:srgbClr val="79BD9A"/>
      </a:accent3>
      <a:accent4>
        <a:srgbClr val="A8DBA8"/>
      </a:accent4>
      <a:accent5>
        <a:srgbClr val="CFF09E"/>
      </a:accent5>
      <a:accent6>
        <a:srgbClr val="EFECCA"/>
      </a:accent6>
      <a:hlink>
        <a:srgbClr val="0B486B"/>
      </a:hlink>
      <a:folHlink>
        <a:srgbClr val="3B868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30141-trivia-powerpoint-template">
  <a:themeElements>
    <a:clrScheme name="Slidehelper - 1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0B486B"/>
      </a:accent1>
      <a:accent2>
        <a:srgbClr val="3B8686"/>
      </a:accent2>
      <a:accent3>
        <a:srgbClr val="79BD9A"/>
      </a:accent3>
      <a:accent4>
        <a:srgbClr val="A8DBA8"/>
      </a:accent4>
      <a:accent5>
        <a:srgbClr val="CFF09E"/>
      </a:accent5>
      <a:accent6>
        <a:srgbClr val="EFECCA"/>
      </a:accent6>
      <a:hlink>
        <a:srgbClr val="0B486B"/>
      </a:hlink>
      <a:folHlink>
        <a:srgbClr val="3B868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5063</TotalTime>
  <Words>1873</Words>
  <Application>Microsoft Office PowerPoint</Application>
  <PresentationFormat>Widescreen</PresentationFormat>
  <Paragraphs>443</Paragraphs>
  <Slides>82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89" baseType="lpstr">
      <vt:lpstr>Arial</vt:lpstr>
      <vt:lpstr>Calibri</vt:lpstr>
      <vt:lpstr>Calibri Light</vt:lpstr>
      <vt:lpstr>IranNastaliq</vt:lpstr>
      <vt:lpstr>Open Sans</vt:lpstr>
      <vt:lpstr>30141-trivia-powerpoint-template</vt:lpstr>
      <vt:lpstr>1_30141-trivia-powerpoint-template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30141-trivia-powerpoint-template</dc:title>
  <dc:creator>Hesam Seddigh</dc:creator>
  <cp:lastModifiedBy>pc</cp:lastModifiedBy>
  <cp:revision>509</cp:revision>
  <dcterms:created xsi:type="dcterms:W3CDTF">2020-09-06T09:35:44Z</dcterms:created>
  <dcterms:modified xsi:type="dcterms:W3CDTF">2024-12-23T17:45:35Z</dcterms:modified>
</cp:coreProperties>
</file>