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10" r:id="rId3"/>
    <p:sldId id="257" r:id="rId4"/>
    <p:sldId id="273" r:id="rId5"/>
    <p:sldId id="272" r:id="rId6"/>
    <p:sldId id="275" r:id="rId7"/>
    <p:sldId id="277" r:id="rId8"/>
    <p:sldId id="278" r:id="rId9"/>
    <p:sldId id="282" r:id="rId10"/>
    <p:sldId id="281" r:id="rId11"/>
    <p:sldId id="280" r:id="rId12"/>
    <p:sldId id="279" r:id="rId13"/>
    <p:sldId id="304" r:id="rId14"/>
    <p:sldId id="301" r:id="rId15"/>
    <p:sldId id="306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38" autoAdjust="0"/>
    <p:restoredTop sz="94660"/>
  </p:normalViewPr>
  <p:slideViewPr>
    <p:cSldViewPr snapToGrid="0">
      <p:cViewPr>
        <p:scale>
          <a:sx n="50" d="100"/>
          <a:sy n="50" d="100"/>
        </p:scale>
        <p:origin x="-826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3CEC7-76C8-46AA-B987-EC5AC48916E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4C08C-E15D-4E64-A086-801E3774E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41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121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124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72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12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12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124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12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12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124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124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08C-E15D-4E64-A086-801E3774EC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12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EECF5F-8B8E-41A6-9F32-7E0BE940FCE1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09942A8-C08A-42A4-9B5D-1780A6D7A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om/url?sa=i&amp;source=images&amp;cd=&amp;cad=rja&amp;uact=8&amp;ved=0CAgQjRw&amp;url=http://www.irisndt.co.uk/industrial-radiography.php&amp;ei=AD7uVJiWB5ffap-cgqgP&amp;psig=AFQjCNFC1ZCRB3UkD1d4soUQMHFrlT8ppg&amp;ust=1424985984180073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uact=8&amp;ved=0CAgQjRw&amp;url=http://idopperluberani.blogspot.com/2011/04/vol-40-gamma-radiography.html&amp;ei=6D3uVLHCC9btaPiKgogM&amp;psig=AFQjCNHOH7GcFmcfSCzySwfrdosc2mg5sA&amp;ust=142498596027338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="" xmlns:p14="http://schemas.microsoft.com/office/powerpoint/2010/main" val="3237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913"/>
            <a:ext cx="11200329" cy="2185329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buNone/>
            </a:pPr>
            <a:endParaRPr lang="fa-IR" sz="38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8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1- کاربرد پرتوها و رادیو ایزوتوپها</a:t>
            </a:r>
          </a:p>
          <a:p>
            <a:pPr marL="0" indent="0" algn="r" rtl="1">
              <a:buNone/>
            </a:pPr>
            <a:r>
              <a:rPr lang="fa-IR" sz="3800" b="1" dirty="0" smtClean="0">
                <a:cs typeface="B Nazanin" panose="00000400000000000000" pitchFamily="2" charset="-78"/>
              </a:rPr>
              <a:t> </a:t>
            </a:r>
          </a:p>
          <a:p>
            <a:pPr lvl="1" algn="r" rtl="1">
              <a:lnSpc>
                <a:spcPct val="150000"/>
              </a:lnSpc>
            </a:pPr>
            <a:r>
              <a:rPr lang="fa-IR" sz="3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رادیو ایزوتوپها در کشاورزی (افزایش ماندگاری و اصلاح ژنتیکی محصولات کشاورزی با پرتودهی)</a:t>
            </a: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</p:txBody>
      </p:sp>
      <p:pic>
        <p:nvPicPr>
          <p:cNvPr id="48130" name="Picture 2" descr="Image result for â«Ø§ÙØ²Ø§ÛØ´ ÙØ§ÙØ¯Ú¯Ø§Ø±Û Ù Ø§ØµÙØ§Ø­ ÚÙØªÛÚ©Û ÙØ­ØµÙÙØ§Øª Ú©Ø´Ø§ÙØ±Ø²Û Ø¨Ø§ Ù¾Ø±ØªÙØ¯ÙÛâ¬â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015" y="3810000"/>
            <a:ext cx="3943351" cy="2857500"/>
          </a:xfrm>
          <a:prstGeom prst="rect">
            <a:avLst/>
          </a:prstGeom>
          <a:noFill/>
        </p:spPr>
      </p:pic>
      <p:pic>
        <p:nvPicPr>
          <p:cNvPr id="48133" name="Picture 5" descr="C:\Users\Abolfazl\Desktop\N81139729-56533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240" y="2213610"/>
            <a:ext cx="3810000" cy="2857500"/>
          </a:xfrm>
          <a:prstGeom prst="rect">
            <a:avLst/>
          </a:prstGeom>
          <a:noFill/>
        </p:spPr>
      </p:pic>
      <p:pic>
        <p:nvPicPr>
          <p:cNvPr id="48135" name="Picture 7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6240" y="3694176"/>
            <a:ext cx="3840480" cy="3072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4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2" y="115913"/>
            <a:ext cx="8761927" cy="1743369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endParaRPr lang="fa-IR" sz="10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1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1-کاربرد پرتوها و رادیو ایزوتوپها</a:t>
            </a:r>
          </a:p>
          <a:p>
            <a:pPr marL="0" indent="0" algn="r" rtl="1">
              <a:buNone/>
            </a:pPr>
            <a:r>
              <a:rPr lang="fa-IR" sz="3100" b="1" dirty="0" smtClean="0">
                <a:cs typeface="B Nazanin" panose="00000400000000000000" pitchFamily="2" charset="-78"/>
              </a:rPr>
              <a:t> </a:t>
            </a:r>
          </a:p>
          <a:p>
            <a:pPr lvl="1" algn="r" rtl="1">
              <a:lnSpc>
                <a:spcPct val="150000"/>
              </a:lnSpc>
            </a:pPr>
            <a:r>
              <a:rPr lang="fa-IR" sz="31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کاربرد </a:t>
            </a:r>
            <a:r>
              <a:rPr lang="fa-IR" sz="3100" b="1" dirty="0">
                <a:solidFill>
                  <a:schemeClr val="tx1"/>
                </a:solidFill>
                <a:cs typeface="B Nazanin" panose="00000400000000000000" pitchFamily="2" charset="-78"/>
              </a:rPr>
              <a:t>روشهای هسته ای در مسائل زیست محیطی (اندازه گیری آلودگی هوا</a:t>
            </a:r>
            <a:r>
              <a:rPr lang="fa-IR" sz="31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6" descr="http://www.dailytimesgazette.com/wp-content/uploads/2015/06/AIR-POLLU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67" y="2113291"/>
            <a:ext cx="7185576" cy="451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.hswstatic.com/gif/carbon-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7" y="2113290"/>
            <a:ext cx="3442051" cy="451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4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98793"/>
            <a:ext cx="10971727" cy="191100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1- کاربرد پرتوها و رادیو ایزوتوپها</a:t>
            </a:r>
          </a:p>
          <a:p>
            <a:pPr marL="0" indent="0" algn="r" rtl="1"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کاربرد روشهای هسته ای در باستان شناسی (تعیین قدمت آثار باستانی)</a:t>
            </a: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2" descr="http://www.emersonkent.com/images/lion_per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6" y="2631237"/>
            <a:ext cx="4119543" cy="3609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ist.gov/mml/csd/images/sh_32484541_fossil_Zoltan_Pataki_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17" y="2631237"/>
            <a:ext cx="2833289" cy="3609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upload.wikimedia.org/wikipedia/commons/1/16/Thermal_ionization_mass_spectrome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3" y="2656963"/>
            <a:ext cx="4295299" cy="3584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4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fa-IR" sz="1600" b="1" dirty="0" smtClean="0">
                <a:cs typeface="B Nazanin" panose="00000400000000000000" pitchFamily="2" charset="-78"/>
              </a:rPr>
              <a:t> </a:t>
            </a:r>
          </a:p>
          <a:p>
            <a:pPr lvl="1" algn="r" rtl="1">
              <a:lnSpc>
                <a:spcPct val="150000"/>
              </a:lnSpc>
            </a:pPr>
            <a:r>
              <a:rPr lang="fa-IR" sz="3000" b="1" dirty="0" smtClean="0">
                <a:cs typeface="B Nazanin" panose="00000400000000000000" pitchFamily="2" charset="-78"/>
              </a:rPr>
              <a:t>کاربردهای کشاورزی در مرکز کرج</a:t>
            </a:r>
          </a:p>
          <a:p>
            <a:pPr lvl="1" algn="r" rtl="1">
              <a:lnSpc>
                <a:spcPct val="150000"/>
              </a:lnSpc>
            </a:pPr>
            <a:r>
              <a:rPr lang="fa-IR" sz="3000" b="1" dirty="0" smtClean="0">
                <a:cs typeface="B Nazanin" panose="00000400000000000000" pitchFamily="2" charset="-78"/>
              </a:rPr>
              <a:t>مرکز تابش </a:t>
            </a:r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گامای راکتور تحقیقاتی تهران </a:t>
            </a:r>
            <a:r>
              <a:rPr lang="fa-IR" sz="3000" b="1" dirty="0" smtClean="0">
                <a:cs typeface="B Nazanin" panose="00000400000000000000" pitchFamily="2" charset="-78"/>
              </a:rPr>
              <a:t>و طرحهای توسعه در شهرهای </a:t>
            </a:r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دیگرهمچون بناب و یزد</a:t>
            </a:r>
          </a:p>
          <a:p>
            <a:pPr lvl="1" algn="r" rtl="1">
              <a:lnSpc>
                <a:spcPct val="150000"/>
              </a:lnSpc>
            </a:pPr>
            <a:r>
              <a:rPr lang="fa-IR" sz="3000" b="1" dirty="0" smtClean="0">
                <a:cs typeface="B Nazanin" panose="00000400000000000000" pitchFamily="2" charset="-78"/>
              </a:rPr>
              <a:t>رادیوگرافی و تست های غیر مخرب در خطوط لوله گاز</a:t>
            </a:r>
          </a:p>
          <a:p>
            <a:pPr lvl="1" algn="r" rtl="1">
              <a:lnSpc>
                <a:spcPct val="150000"/>
              </a:lnSpc>
            </a:pPr>
            <a:r>
              <a:rPr lang="fa-IR" sz="3000" b="1" dirty="0" smtClean="0">
                <a:cs typeface="B Nazanin" panose="00000400000000000000" pitchFamily="2" charset="-78"/>
              </a:rPr>
              <a:t>کاربرد در ذوب آهن، کارخانجات فولادی و آلومینیم</a:t>
            </a:r>
          </a:p>
          <a:p>
            <a:pPr lvl="1" algn="r" rtl="1">
              <a:lnSpc>
                <a:spcPct val="150000"/>
              </a:lnSpc>
            </a:pPr>
            <a:r>
              <a:rPr lang="fa-IR" sz="3000" b="1" dirty="0" smtClean="0">
                <a:cs typeface="B Nazanin" panose="00000400000000000000" pitchFamily="2" charset="-78"/>
              </a:rPr>
              <a:t>کاربردهای جدید در پالایشگاه ها و پتروشیمی و کارخانجات سیمان</a:t>
            </a:r>
          </a:p>
          <a:p>
            <a:pPr lvl="1" algn="r" rtl="1">
              <a:lnSpc>
                <a:spcPct val="150000"/>
              </a:lnSpc>
            </a:pPr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کاربرد روش چاه پیمایی هسته ای در صنعت نفت</a:t>
            </a:r>
          </a:p>
          <a:p>
            <a:pPr lvl="1" algn="r" rtl="1">
              <a:lnSpc>
                <a:spcPct val="150000"/>
              </a:lnSpc>
            </a:pPr>
            <a:r>
              <a:rPr lang="fa-IR" sz="3000" b="1" dirty="0" smtClean="0">
                <a:cs typeface="B Nazanin" panose="00000400000000000000" pitchFamily="2" charset="-78"/>
              </a:rPr>
              <a:t>طرح ساخت شتاب دهنده های کوچک پزشکی</a:t>
            </a:r>
          </a:p>
          <a:p>
            <a:pPr lvl="1" algn="r" rtl="1">
              <a:lnSpc>
                <a:spcPct val="150000"/>
              </a:lnSpc>
            </a:pPr>
            <a:r>
              <a:rPr lang="fa-IR" sz="3000" b="1" dirty="0" smtClean="0">
                <a:cs typeface="B Nazanin" panose="00000400000000000000" pitchFamily="2" charset="-78"/>
              </a:rPr>
              <a:t>چشمه نور ایران</a:t>
            </a:r>
          </a:p>
          <a:p>
            <a:pPr lvl="1" algn="r" rtl="1"/>
            <a:r>
              <a:rPr lang="fa-IR" b="1" dirty="0" smtClean="0">
                <a:solidFill>
                  <a:srgbClr val="FFFF00"/>
                </a:solidFill>
                <a:cs typeface="B Titr" pitchFamily="2" charset="-78"/>
              </a:rPr>
              <a:t> </a:t>
            </a:r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طراحی، بهینه سازی و ساخت سیستم آشکارسازی و پردازش تصویر به منظور طیف سنجی پرتوها </a:t>
            </a:r>
          </a:p>
          <a:p>
            <a:pPr lvl="1" algn="r" rtl="1"/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کاربردهای شناسایی برای اسکن کانتینر و کامیون ها در مرزهای کشور</a:t>
            </a:r>
            <a:endParaRPr lang="fa-IR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3920" y="259080"/>
            <a:ext cx="10972800" cy="1219200"/>
          </a:xfrm>
        </p:spPr>
        <p:txBody>
          <a:bodyPr>
            <a:normAutofit fontScale="90000"/>
          </a:bodyPr>
          <a:lstStyle/>
          <a:p>
            <a:pPr marL="0" indent="0" algn="just" rtl="1"/>
            <a:r>
              <a:rPr lang="fa-IR" sz="4400" b="1" dirty="0" smtClean="0">
                <a:cs typeface="B Nazanin" panose="00000400000000000000" pitchFamily="2" charset="-78"/>
              </a:rPr>
              <a:t/>
            </a:r>
            <a:br>
              <a:rPr lang="fa-IR" sz="4400" b="1" dirty="0" smtClean="0">
                <a:cs typeface="B Nazanin" panose="00000400000000000000" pitchFamily="2" charset="-78"/>
              </a:rPr>
            </a:br>
            <a:r>
              <a:rPr lang="fa-IR" sz="1050" b="1" dirty="0" smtClean="0">
                <a:cs typeface="B Nazanin" panose="00000400000000000000" pitchFamily="2" charset="-78"/>
              </a:rPr>
              <a:t/>
            </a:r>
            <a:br>
              <a:rPr lang="fa-IR" sz="1050" b="1" dirty="0" smtClean="0">
                <a:cs typeface="B Nazanin" panose="00000400000000000000" pitchFamily="2" charset="-78"/>
              </a:rPr>
            </a:br>
            <a:r>
              <a:rPr lang="fa-IR" sz="1050" b="1" dirty="0" smtClean="0">
                <a:cs typeface="B Nazanin" panose="00000400000000000000" pitchFamily="2" charset="-78"/>
              </a:rPr>
              <a:t/>
            </a:r>
            <a:br>
              <a:rPr lang="fa-IR" sz="1050" b="1" dirty="0" smtClean="0">
                <a:cs typeface="B Nazanin" panose="00000400000000000000" pitchFamily="2" charset="-78"/>
              </a:rPr>
            </a:br>
            <a:r>
              <a:rPr lang="fa-IR" sz="4400" b="1" dirty="0" smtClean="0">
                <a:cs typeface="B Nazanin" panose="00000400000000000000" pitchFamily="2" charset="-78"/>
              </a:rPr>
              <a:t> </a:t>
            </a:r>
            <a:br>
              <a:rPr lang="fa-IR" sz="4400" b="1" dirty="0" smtClean="0">
                <a:cs typeface="B Nazanin" panose="00000400000000000000" pitchFamily="2" charset="-78"/>
              </a:rPr>
            </a:br>
            <a:r>
              <a:rPr lang="fa-IR" sz="4400" b="1" dirty="0" smtClean="0">
                <a:cs typeface="B Nazanin" panose="00000400000000000000" pitchFamily="2" charset="-78"/>
              </a:rPr>
              <a:t> </a:t>
            </a:r>
            <a:r>
              <a:rPr lang="fa-IR" sz="4400" b="1" dirty="0" smtClean="0">
                <a:cs typeface="B Nazanin" panose="00000400000000000000" pitchFamily="2" charset="-78"/>
              </a:rPr>
              <a:t>2-وضعیت </a:t>
            </a:r>
            <a:r>
              <a:rPr lang="fa-IR" sz="4400" b="1" dirty="0" smtClean="0">
                <a:cs typeface="B Nazanin" panose="00000400000000000000" pitchFamily="2" charset="-78"/>
              </a:rPr>
              <a:t>کاربرد پرتوها و رادیو ایزوتوپ ها در ایران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15911"/>
            <a:ext cx="11526592" cy="6432996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sz="6200" dirty="0" smtClean="0">
                <a:cs typeface="B Nazanin" panose="00000400000000000000" pitchFamily="2" charset="-78"/>
              </a:rPr>
              <a:t>3- </a:t>
            </a:r>
            <a:r>
              <a:rPr lang="fa-IR" sz="4000" b="1" dirty="0" smtClean="0">
                <a:cs typeface="B Nazanin" panose="00000400000000000000" pitchFamily="2" charset="-78"/>
              </a:rPr>
              <a:t>محورهای پژوهشی گرایش کاربرد پرتوها در دانشکده مهندسی انرژی </a:t>
            </a:r>
          </a:p>
          <a:p>
            <a:pPr marL="0" indent="0" algn="r" rtl="1">
              <a:buNone/>
            </a:pPr>
            <a:endParaRPr lang="fa-IR" sz="1000" b="1" dirty="0" smtClean="0">
              <a:cs typeface="B Nazanin" pitchFamily="2" charset="-78"/>
            </a:endParaRP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ارتقای کیفی تصاویر سیستم رادیوگرافی و تصویر گر پزشکی دیجیتالی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توسعه کدهای محاسبات هسته ای برای ترابرد ذرات به روش های یقینی و احتمالاتی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طیف سنجی پرتوها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طراحی، بهینه سازی و ساخت سیستم آشکارسازی و پردازش تصویر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طراحی، بهینه سازی و ساخت انواع قطعات برای شتاب دهنده درحال ساخت چشمه نور ایران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توسعه روش های بازسازی مبتنی بر الگوریتم های تکرار و هوشمند جهت شناسایی مواد هسته ای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کاربرد روشهای هسته ای در مسائل زیست محیطی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کاربرد رادیوایزوتوپها در صنعت : </a:t>
            </a:r>
          </a:p>
          <a:p>
            <a:pPr marL="609600" indent="-250825" algn="r" rtl="1">
              <a:buFont typeface="Wingdings" pitchFamily="2" charset="2"/>
              <a:buChar char="§"/>
            </a:pPr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چاه پیمایی هسته ای </a:t>
            </a:r>
          </a:p>
          <a:p>
            <a:pPr marL="609600" indent="-250825" algn="r" rtl="1">
              <a:buFont typeface="Wingdings" pitchFamily="2" charset="2"/>
              <a:buChar char="§"/>
            </a:pPr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تشخیص مواد  خاص</a:t>
            </a:r>
          </a:p>
          <a:p>
            <a:pPr marL="609600" indent="-250825" algn="r" rtl="1">
              <a:buFont typeface="Wingdings" pitchFamily="2" charset="2"/>
              <a:buChar char="§"/>
            </a:pPr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توسعه باتریهای هسته ای </a:t>
            </a:r>
          </a:p>
          <a:p>
            <a:pPr marL="609600" indent="-250825" algn="r" rtl="1">
              <a:buFont typeface="Wingdings" pitchFamily="2" charset="2"/>
              <a:buChar char="§"/>
            </a:pPr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سیستم های پرتودهی </a:t>
            </a: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6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 امکان استخدام در سازمان انرژی اتمی و شرکت های تابعه آن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 شرکت خصوصی فعال در زمینه طراحی و ساخت آشکارسازها و تجهیزات آشکارسازی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 شرکت های فعال در زمینه های مختلف </a:t>
            </a:r>
            <a:r>
              <a:rPr lang="en-US" sz="3200" b="1" dirty="0" err="1" smtClean="0">
                <a:cs typeface="B Nazanin" pitchFamily="2" charset="-78"/>
              </a:rPr>
              <a:t>NDT</a:t>
            </a:r>
            <a:endParaRPr lang="fa-IR" sz="3200" b="1" dirty="0" smtClean="0">
              <a:cs typeface="B Nazanin" pitchFamily="2" charset="-78"/>
            </a:endParaRP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 شرکت فعال در زمینه توسعه تجهیزات پرتوپزشکی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 ایجاد شرکت های دانش بنیان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مرکز </a:t>
            </a:r>
            <a:r>
              <a:rPr lang="fa-IR" sz="3200" b="1" dirty="0" smtClean="0">
                <a:cs typeface="B Nazanin" pitchFamily="2" charset="-78"/>
              </a:rPr>
              <a:t>یون درمانی ایران و شرکت های فعال در این زمینه</a:t>
            </a:r>
          </a:p>
          <a:p>
            <a:pPr algn="r" rtl="1">
              <a:buNone/>
            </a:pPr>
            <a:r>
              <a:rPr lang="fa-IR" dirty="0" smtClean="0"/>
              <a:t> </a:t>
            </a:r>
            <a:endParaRPr lang="fa-I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fa-IR" sz="3400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4-فرصت </a:t>
            </a:r>
            <a:r>
              <a:rPr lang="fa-IR" sz="3400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های شغلی</a:t>
            </a:r>
            <a:endParaRPr sz="3400" b="1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 </a:t>
            </a:r>
            <a:r>
              <a:rPr lang="fa-IR" sz="3200" dirty="0" smtClean="0">
                <a:cs typeface="B Nazanin" pitchFamily="2" charset="-78"/>
              </a:rPr>
              <a:t>امکان ادامه تحصیل در مقطع دکتری دانشگاه های دولتی همچون دانشگاه صنعتی شریف، دانشگاه امیر کبیر، دانشگاه شهید بهشتی و دانشگاه شیراز و همچنین دانشگاه آزاد علوم و تحقیقات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امکان ادامه تحصیل در خارج از کشور در این رشته یا رشته های نزدیک به آن همچون فیزیک پزشکی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fa-IR" sz="3400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5-فرصت </a:t>
            </a:r>
            <a:r>
              <a:rPr lang="fa-IR" sz="3400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های ادامه تحصیل</a:t>
            </a:r>
            <a:endParaRPr sz="3400" b="1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440" y="1447800"/>
            <a:ext cx="8321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dirty="0" smtClean="0">
                <a:cs typeface="B Nazanin" pitchFamily="2" charset="-78"/>
              </a:rPr>
              <a:t>معرفی گرایش کاربرد پرتوها و پرتوپزشکی رشته مهندسی هسته ای </a:t>
            </a:r>
            <a:endParaRPr lang="en-US" sz="5400" dirty="0" smtClean="0">
              <a:cs typeface="B Nazanin" pitchFamily="2" charset="-78"/>
            </a:endParaRPr>
          </a:p>
          <a:p>
            <a:pPr algn="ctr"/>
            <a:r>
              <a:rPr lang="fa-IR" sz="5400" dirty="0" smtClean="0">
                <a:cs typeface="B Nazanin" pitchFamily="2" charset="-78"/>
              </a:rPr>
              <a:t>برای داوطلبان کارشناسی  ارشد</a:t>
            </a:r>
            <a:endParaRPr lang="en-US" sz="5400" dirty="0" smtClean="0">
              <a:cs typeface="B Nazanin" pitchFamily="2" charset="-78"/>
            </a:endParaRPr>
          </a:p>
          <a:p>
            <a:pPr algn="ctr"/>
            <a:endParaRPr lang="en-US" sz="5400" dirty="0" smtClean="0">
              <a:cs typeface="B Nazanin" pitchFamily="2" charset="-78"/>
            </a:endParaRPr>
          </a:p>
          <a:p>
            <a:pPr algn="ctr"/>
            <a:r>
              <a:rPr lang="fa-IR" sz="5400" dirty="0" smtClean="0">
                <a:cs typeface="B Nazanin" pitchFamily="2" charset="-78"/>
              </a:rPr>
              <a:t>تابستان 1400</a:t>
            </a:r>
            <a:endParaRPr lang="en-US" sz="54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7" y="785612"/>
            <a:ext cx="11526592" cy="6432996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1-گرایش کاربرد پرتوها و رادیوایزوتوپ ها</a:t>
            </a:r>
            <a:endParaRPr lang="fa-IR" sz="32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2</a:t>
            </a:r>
            <a:r>
              <a:rPr lang="fa-IR" sz="3200" dirty="0" smtClean="0">
                <a:cs typeface="B Nazanin" panose="00000400000000000000" pitchFamily="2" charset="-78"/>
              </a:rPr>
              <a:t>- </a:t>
            </a:r>
            <a:r>
              <a:rPr lang="fa-IR" sz="3200" dirty="0" smtClean="0">
                <a:cs typeface="B Nazanin" panose="00000400000000000000" pitchFamily="2" charset="-78"/>
              </a:rPr>
              <a:t>وضعیت کاربرد پرتوها و رادیوایزوتوپ ها در </a:t>
            </a:r>
            <a:r>
              <a:rPr lang="fa-IR" sz="3200" dirty="0" smtClean="0">
                <a:cs typeface="B Nazanin" panose="00000400000000000000" pitchFamily="2" charset="-78"/>
              </a:rPr>
              <a:t>ایران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3100" dirty="0" smtClean="0">
                <a:cs typeface="B Nazanin" panose="00000400000000000000" pitchFamily="2" charset="-78"/>
              </a:rPr>
              <a:t>3- محورهای پژوهشی گرایش کاربرد پرتوها در دانشکده مهندسی انرژی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4- </a:t>
            </a:r>
            <a:r>
              <a:rPr lang="fa-IR" sz="3200" dirty="0" smtClean="0">
                <a:cs typeface="B Nazanin" panose="00000400000000000000" pitchFamily="2" charset="-78"/>
              </a:rPr>
              <a:t>فرصت های شغلی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5- </a:t>
            </a:r>
            <a:r>
              <a:rPr lang="fa-IR" sz="3200" dirty="0" smtClean="0">
                <a:cs typeface="B Nazanin" panose="00000400000000000000" pitchFamily="2" charset="-78"/>
              </a:rPr>
              <a:t>فرصت های ادامه تحصیل</a:t>
            </a:r>
          </a:p>
          <a:p>
            <a:pPr marL="0" indent="0" algn="r" rtl="1">
              <a:buNone/>
            </a:pPr>
            <a:endParaRPr lang="fa-IR" sz="3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6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539" y="180306"/>
            <a:ext cx="10515600" cy="278819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فهرست مطالب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5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913"/>
            <a:ext cx="11809927" cy="279610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10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00B0F0"/>
                </a:solidFill>
                <a:cs typeface="B Nazanin" pitchFamily="2" charset="-78"/>
              </a:rPr>
              <a:t>1-کاربرد پرتوها و رادیو ایزوتوپها</a:t>
            </a:r>
          </a:p>
          <a:p>
            <a:pPr marL="0" indent="0" algn="r" rtl="1">
              <a:buNone/>
            </a:pPr>
            <a:r>
              <a:rPr lang="fa-IR" sz="2400" b="1" dirty="0" smtClean="0">
                <a:cs typeface="B Nazanin" pitchFamily="2" charset="-78"/>
              </a:rPr>
              <a:t> </a:t>
            </a:r>
          </a:p>
          <a:p>
            <a:pPr lvl="1" algn="r" rtl="1">
              <a:lnSpc>
                <a:spcPct val="150000"/>
              </a:lnSpc>
            </a:pP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آشکار سازی تابش 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ها</a:t>
            </a:r>
            <a:r>
              <a:rPr lang="en-US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(آشکارسازی پرتوهای یونیزان در آزمایشگاه های هسته ای، پرتوپزشکی، صنعت)</a:t>
            </a:r>
          </a:p>
          <a:p>
            <a:pPr marL="0" indent="0" algn="r" rtl="1">
              <a:buNone/>
            </a:pPr>
            <a:endParaRPr lang="fa-IR" sz="3200" b="1" dirty="0" smtClean="0">
              <a:cs typeface="B Nazanin" pitchFamily="2" charset="-78"/>
            </a:endParaRPr>
          </a:p>
        </p:txBody>
      </p:sp>
      <p:pic>
        <p:nvPicPr>
          <p:cNvPr id="1026" name="Picture 2" descr="C:\Users\Abolfazl\Desktop\atom-splitting-in-nuclear-fission-587169643-5792680a3df78c17349907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391" y="3685738"/>
            <a:ext cx="4011608" cy="2475915"/>
          </a:xfrm>
          <a:prstGeom prst="rect">
            <a:avLst/>
          </a:prstGeom>
          <a:noFill/>
        </p:spPr>
      </p:pic>
      <p:pic>
        <p:nvPicPr>
          <p:cNvPr id="1027" name="Picture 3" descr="C:\Users\Abolfazl\Desktop\atom-splitting-in-nuclear-fission-587169643-5792680a3df78c17349907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344" y="3261062"/>
            <a:ext cx="4258115" cy="3160830"/>
          </a:xfrm>
          <a:prstGeom prst="rect">
            <a:avLst/>
          </a:prstGeom>
          <a:noFill/>
        </p:spPr>
      </p:pic>
      <p:pic>
        <p:nvPicPr>
          <p:cNvPr id="1028" name="Picture 4" descr="C:\Users\Abolfazl\Desktop\atom-splitting-in-nuclear-fission-587169643-5792680a3df78c17349907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6549" y="2826746"/>
            <a:ext cx="3526303" cy="1785469"/>
          </a:xfrm>
          <a:prstGeom prst="rect">
            <a:avLst/>
          </a:prstGeom>
          <a:noFill/>
        </p:spPr>
      </p:pic>
      <p:pic>
        <p:nvPicPr>
          <p:cNvPr id="1029" name="Picture 5" descr="C:\Users\Abolfazl\Desktop\atom-splitting-in-nuclear-fission-587169643-5792680a3df78c17349907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4345" y="4731130"/>
            <a:ext cx="3639059" cy="1943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4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618" y="115912"/>
            <a:ext cx="6070309" cy="2134920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endParaRPr lang="fa-IR" sz="10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1-کاربرد پرتوها و رادیو ایزوتوپها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</a:p>
          <a:p>
            <a:pPr lvl="1" algn="r" rtl="1">
              <a:lnSpc>
                <a:spcPct val="150000"/>
              </a:lnSpc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رادیوگرافی صنعتی با اشعه ایکس، گاما و نوترون</a:t>
            </a:r>
            <a:endParaRPr lang="fa-IR" sz="2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2" descr="http://t3.gstatic.com/images?q=tbn:ANd9GcQwxcjaZt8cVCJ3kvPHyhLRbp72EsmmtUK-yrTbbOvC-ZZDuB5J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8" y="188097"/>
            <a:ext cx="3437229" cy="2571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3" y="3980941"/>
            <a:ext cx="4198987" cy="252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t3.gstatic.com/images?q=tbn:ANd9GcQsRJpH30SEItpRZNazXXc34tXNKHAg37RqtSONptFRI0rMEIo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55" y="2862776"/>
            <a:ext cx="4199467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eutronImage_AsiaticLil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3829" y="3727938"/>
            <a:ext cx="2461015" cy="2778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4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944" y="115911"/>
            <a:ext cx="6210985" cy="2233394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endParaRPr lang="fa-IR" sz="34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1- کاربرد پرتوها و رادیو ایزوتوپها</a:t>
            </a:r>
          </a:p>
          <a:p>
            <a:pPr marL="0" indent="0" algn="r" rtl="1">
              <a:buNone/>
            </a:pPr>
            <a:r>
              <a:rPr lang="fa-IR" sz="3400" b="1" dirty="0" smtClean="0">
                <a:cs typeface="B Nazanin" panose="00000400000000000000" pitchFamily="2" charset="-78"/>
              </a:rPr>
              <a:t> </a:t>
            </a:r>
          </a:p>
          <a:p>
            <a:pPr lvl="1" algn="r" rtl="1">
              <a:lnSpc>
                <a:spcPct val="150000"/>
              </a:lnSpc>
            </a:pPr>
            <a:r>
              <a:rPr lang="fa-IR" sz="3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کاربرد پرتوها و طیف سنجی آن جهت شناسایی مواد هسته ای و انتقال آنها در مرزها</a:t>
            </a: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2" descr="بازرسی با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80" y="124203"/>
            <a:ext cx="3138389" cy="2866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â«Ø³ÛØ³ØªÙ Ø¨Ø§Ø²Ø±Ø³Û Ø¨Ø§ Ù¾Ø±ØªÙ Ø¯Ø± ÙØ±Ø²ÙØ§â¬â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711" y="3079098"/>
            <a:ext cx="5316759" cy="3574043"/>
          </a:xfrm>
          <a:prstGeom prst="rect">
            <a:avLst/>
          </a:prstGeom>
          <a:noFill/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6547" y="3105444"/>
            <a:ext cx="5565179" cy="3478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4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332" y="115913"/>
            <a:ext cx="6337595" cy="217712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400" b="1" dirty="0" smtClean="0">
              <a:solidFill>
                <a:srgbClr val="00B0F0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1-کاربرد پرتوها و رادیو ایزوتوپها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</a:p>
          <a:p>
            <a:pPr lvl="1"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چاه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پیمایی هسته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2" descr="http://www.sjvgeology.org/oil/well_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6" y="2542782"/>
            <a:ext cx="2922511" cy="3988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eed.slb.com/uploadedImages/Science/Laboratory/Hands-On_Lab/Electricity_and_Magnetism/Build_an_Electrical_Logging_Tool/too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77" y="1262503"/>
            <a:ext cx="3191635" cy="4319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C:\Users\Abolfazl\Desktop\atom-splitting-in-nuclear-fission-587169643-5792680a3df78c17349907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5976" y="2729134"/>
            <a:ext cx="4958209" cy="3713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4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70" y="115913"/>
            <a:ext cx="4916759" cy="2177123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endParaRPr lang="fa-IR" sz="31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1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1- کاربرد پرتوها و رادیو ایزوتوپها</a:t>
            </a:r>
          </a:p>
          <a:p>
            <a:pPr marL="0" indent="0" algn="r" rtl="1">
              <a:buNone/>
            </a:pPr>
            <a:r>
              <a:rPr lang="fa-IR" sz="3100" b="1" dirty="0" smtClean="0">
                <a:cs typeface="B Nazanin" panose="00000400000000000000" pitchFamily="2" charset="-78"/>
              </a:rPr>
              <a:t> </a:t>
            </a:r>
          </a:p>
          <a:p>
            <a:pPr lvl="1" algn="r" rtl="1">
              <a:lnSpc>
                <a:spcPct val="150000"/>
              </a:lnSpc>
            </a:pPr>
            <a:r>
              <a:rPr lang="fa-IR" sz="31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باتریهای </a:t>
            </a:r>
            <a:r>
              <a:rPr lang="fa-IR" sz="3100" b="1" dirty="0">
                <a:solidFill>
                  <a:schemeClr val="tx1"/>
                </a:solidFill>
                <a:cs typeface="B Nazanin" panose="00000400000000000000" pitchFamily="2" charset="-78"/>
              </a:rPr>
              <a:t>هسته </a:t>
            </a:r>
            <a:r>
              <a:rPr lang="fa-IR" sz="31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</a:t>
            </a:r>
            <a:endParaRPr lang="fa-IR" sz="31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</p:txBody>
      </p:sp>
      <p:pic>
        <p:nvPicPr>
          <p:cNvPr id="41986" name="Picture 2" descr="Image result for nuclear batt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386" y="259398"/>
            <a:ext cx="6119447" cy="4097140"/>
          </a:xfrm>
          <a:prstGeom prst="rect">
            <a:avLst/>
          </a:prstGeom>
          <a:noFill/>
        </p:spPr>
      </p:pic>
      <p:sp>
        <p:nvSpPr>
          <p:cNvPr id="41988" name="AutoShape 4" descr="Image result for nuclear batt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9" name="Picture 5" descr="C:\Users\Abolfazl\Desktop\atom-splitting-in-nuclear-fission-587169643-5792680a3df78c17349907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0129" y="3589972"/>
            <a:ext cx="5177129" cy="2916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4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2" y="115913"/>
            <a:ext cx="6886235" cy="254288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10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1-کاربرد پرتوها و رادیو ایزوتوپها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</a:p>
          <a:p>
            <a:pPr lvl="1"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شتاب دهنده ها (استفاده از شتابدهنده ها در تولید رادیوایزوتوپ ها)</a:t>
            </a: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2" descr="http://www.sinp.msu.ru/en/system/files/nodes_img/highenergyfisics_bo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760008"/>
            <a:ext cx="3208020" cy="2566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C:\Users\Abolfazl\Desktop\atom-splitting-in-nuclear-fission-587169643-5792680a3df78c17349907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1" y="3895228"/>
            <a:ext cx="3441700" cy="2530973"/>
          </a:xfrm>
          <a:prstGeom prst="rect">
            <a:avLst/>
          </a:prstGeom>
          <a:noFill/>
        </p:spPr>
      </p:pic>
      <p:pic>
        <p:nvPicPr>
          <p:cNvPr id="46085" name="Picture 5" descr="Image result for linac accelera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1" y="820102"/>
            <a:ext cx="5271915" cy="2349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4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550</Words>
  <Application>Microsoft Office PowerPoint</Application>
  <PresentationFormat>Custom</PresentationFormat>
  <Paragraphs>98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Slide 1</vt:lpstr>
      <vt:lpstr>Slide 2</vt:lpstr>
      <vt:lpstr>فهرست مطالب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     2-وضعیت کاربرد پرتوها و رادیو ایزوتوپ ها در ایران</vt:lpstr>
      <vt:lpstr>Slide 14</vt:lpstr>
      <vt:lpstr>4-فرصت های شغلی</vt:lpstr>
      <vt:lpstr>5-فرصت های ادامه تحصیل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OTUKESH</dc:creator>
  <cp:lastModifiedBy>Abolfazl</cp:lastModifiedBy>
  <cp:revision>37</cp:revision>
  <dcterms:created xsi:type="dcterms:W3CDTF">2019-06-01T11:46:24Z</dcterms:created>
  <dcterms:modified xsi:type="dcterms:W3CDTF">2021-09-02T04:22:21Z</dcterms:modified>
</cp:coreProperties>
</file>