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84" r:id="rId1"/>
  </p:sldMasterIdLst>
  <p:notesMasterIdLst>
    <p:notesMasterId r:id="rId11"/>
  </p:notesMasterIdLst>
  <p:handoutMasterIdLst>
    <p:handoutMasterId r:id="rId12"/>
  </p:handoutMasterIdLst>
  <p:sldIdLst>
    <p:sldId id="313" r:id="rId2"/>
    <p:sldId id="314" r:id="rId3"/>
    <p:sldId id="315" r:id="rId4"/>
    <p:sldId id="312" r:id="rId5"/>
    <p:sldId id="309" r:id="rId6"/>
    <p:sldId id="306" r:id="rId7"/>
    <p:sldId id="307" r:id="rId8"/>
    <p:sldId id="305" r:id="rId9"/>
    <p:sldId id="316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33FF"/>
    <a:srgbClr val="1D1DFF"/>
    <a:srgbClr val="2D15BD"/>
    <a:srgbClr val="CCCCFF"/>
    <a:srgbClr val="B2B2B2"/>
    <a:srgbClr val="FF99FF"/>
    <a:srgbClr val="CC0066"/>
    <a:srgbClr val="CCCC00"/>
    <a:srgbClr val="008000"/>
    <a:srgbClr val="99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9568" autoAdjust="0"/>
    <p:restoredTop sz="94660"/>
  </p:normalViewPr>
  <p:slideViewPr>
    <p:cSldViewPr>
      <p:cViewPr varScale="1">
        <p:scale>
          <a:sx n="98" d="100"/>
          <a:sy n="98" d="100"/>
        </p:scale>
        <p:origin x="84" y="2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5" d="100"/>
        <a:sy n="75" d="100"/>
      </p:scale>
      <p:origin x="0" y="11052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483A13BA-890A-4C31-B245-2D2C7CC680FE}" type="datetimeFigureOut">
              <a:rPr lang="fa-IR" smtClean="0"/>
              <a:pPr/>
              <a:t>06/13/1438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AF2404B2-A6E8-4D6E-BFB8-474CFFDDEEC6}" type="slidenum">
              <a:rPr lang="fa-IR" smtClean="0"/>
              <a:pPr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16878009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578533-AC4A-40C2-B70F-533C36C6413A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26DCE25-805E-430A-8F23-6809AF1AE7B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24839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1374644-FF07-4494-9337-C68A168E1594}" type="slidenum">
              <a:rPr lang="en-US" smtClean="0"/>
              <a:pPr>
                <a:defRPr/>
              </a:pPr>
              <a:t>3</a:t>
            </a:fld>
            <a:endParaRPr lang="en-US" dirty="0" smtClean="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44894028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1374644-FF07-4494-9337-C68A168E1594}" type="slidenum">
              <a:rPr lang="en-US" smtClean="0"/>
              <a:pPr>
                <a:defRPr/>
              </a:pPr>
              <a:t>4</a:t>
            </a:fld>
            <a:endParaRPr lang="en-US" dirty="0" smtClean="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26266659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1121D6F3-5DB1-490A-80F7-E4691B877827}" type="slidenum">
              <a:rPr lang="en-US" smtClean="0"/>
              <a:pPr>
                <a:defRPr/>
              </a:pPr>
              <a:t>5</a:t>
            </a:fld>
            <a:endParaRPr lang="en-US" dirty="0" smtClean="0"/>
          </a:p>
        </p:txBody>
      </p:sp>
      <p:sp>
        <p:nvSpPr>
          <p:cNvPr id="153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2866165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1121D6F3-5DB1-490A-80F7-E4691B877827}" type="slidenum">
              <a:rPr lang="en-US" smtClean="0"/>
              <a:pPr>
                <a:defRPr/>
              </a:pPr>
              <a:t>6</a:t>
            </a:fld>
            <a:endParaRPr lang="en-US" dirty="0" smtClean="0"/>
          </a:p>
        </p:txBody>
      </p:sp>
      <p:sp>
        <p:nvSpPr>
          <p:cNvPr id="153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97598068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1121D6F3-5DB1-490A-80F7-E4691B877827}" type="slidenum">
              <a:rPr lang="en-US" smtClean="0"/>
              <a:pPr>
                <a:defRPr/>
              </a:pPr>
              <a:t>7</a:t>
            </a:fld>
            <a:endParaRPr lang="en-US" dirty="0" smtClean="0"/>
          </a:p>
        </p:txBody>
      </p:sp>
      <p:sp>
        <p:nvSpPr>
          <p:cNvPr id="153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64092705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8BC3F7C1-086E-4E98-9EA2-BF349BFDE535}" type="slidenum">
              <a:rPr lang="en-US" smtClean="0"/>
              <a:pPr>
                <a:defRPr/>
              </a:pPr>
              <a:t>8</a:t>
            </a:fld>
            <a:endParaRPr lang="en-US" dirty="0" smtClean="0"/>
          </a:p>
        </p:txBody>
      </p:sp>
      <p:sp>
        <p:nvSpPr>
          <p:cNvPr id="235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6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9551858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1374644-FF07-4494-9337-C68A168E1594}" type="slidenum">
              <a:rPr lang="en-US" smtClean="0"/>
              <a:pPr>
                <a:defRPr/>
              </a:pPr>
              <a:t>9</a:t>
            </a:fld>
            <a:endParaRPr lang="en-US" dirty="0" smtClean="0"/>
          </a:p>
        </p:txBody>
      </p:sp>
      <p:sp>
        <p:nvSpPr>
          <p:cNvPr id="163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8044215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  <a:alpha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815AC6-34F0-4E85-A484-AF4D9A85CC3F}" type="datetimeFigureOut">
              <a:rPr lang="en-US" smtClean="0"/>
              <a:pPr/>
              <a:t>3/11/2017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888A9C-7D57-403C-B37E-4DEB35AB23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ransition spd="med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slide" Target="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5" Type="http://schemas.openxmlformats.org/officeDocument/2006/relationships/slide" Target="slide6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5" Type="http://schemas.openxmlformats.org/officeDocument/2006/relationships/slide" Target="slide5.xml"/><Relationship Id="rId4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hyperlink" Target="&#1579;&#1576;&#1578;%20&#1575;&#1582;&#1578;&#1585;&#1575;&#1593;.docx" TargetMode="External"/><Relationship Id="rId3" Type="http://schemas.openxmlformats.org/officeDocument/2006/relationships/slide" Target="slide5.xml"/><Relationship Id="rId7" Type="http://schemas.openxmlformats.org/officeDocument/2006/relationships/hyperlink" Target="&#1605;&#1602;&#1575;&#1604;&#1607;.docx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6" Type="http://schemas.openxmlformats.org/officeDocument/2006/relationships/hyperlink" Target="&#1591;&#1585;&#1581;%20&#1662;&#1688;&#1608;&#1607;&#1588;&#1610;.docx" TargetMode="External"/><Relationship Id="rId5" Type="http://schemas.openxmlformats.org/officeDocument/2006/relationships/slide" Target="slide7.xml"/><Relationship Id="rId4" Type="http://schemas.openxmlformats.org/officeDocument/2006/relationships/image" Target="../media/image1.png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hyperlink" Target="&#1579;&#1576;&#1578;%20&#1575;&#1582;&#1578;&#1585;&#1575;&#1593;.docx" TargetMode="External"/><Relationship Id="rId3" Type="http://schemas.openxmlformats.org/officeDocument/2006/relationships/slide" Target="slide4.xml"/><Relationship Id="rId7" Type="http://schemas.openxmlformats.org/officeDocument/2006/relationships/hyperlink" Target="&#1605;&#1602;&#1575;&#1604;&#1607;.docx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Relationship Id="rId6" Type="http://schemas.openxmlformats.org/officeDocument/2006/relationships/hyperlink" Target="&#1591;&#1585;&#1581;%20&#1662;&#1688;&#1608;&#1607;&#1588;&#1610;.docx" TargetMode="External"/><Relationship Id="rId5" Type="http://schemas.openxmlformats.org/officeDocument/2006/relationships/slide" Target="slide7.xml"/><Relationship Id="rId4" Type="http://schemas.openxmlformats.org/officeDocument/2006/relationships/image" Target="../media/image1.png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hyperlink" Target="&#1579;&#1576;&#1578;%20&#1575;&#1582;&#1578;&#1585;&#1575;&#1593;.docx" TargetMode="External"/><Relationship Id="rId3" Type="http://schemas.openxmlformats.org/officeDocument/2006/relationships/slide" Target="slide4.xml"/><Relationship Id="rId7" Type="http://schemas.openxmlformats.org/officeDocument/2006/relationships/hyperlink" Target="&#1605;&#1602;&#1575;&#1604;&#1607;.docx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Relationship Id="rId6" Type="http://schemas.openxmlformats.org/officeDocument/2006/relationships/hyperlink" Target="&#1591;&#1585;&#1581;%20&#1662;&#1688;&#1608;&#1607;&#1588;&#1610;.docx" TargetMode="External"/><Relationship Id="rId5" Type="http://schemas.openxmlformats.org/officeDocument/2006/relationships/slide" Target="slide7.xml"/><Relationship Id="rId4" Type="http://schemas.openxmlformats.org/officeDocument/2006/relationships/image" Target="../media/image1.pn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.pn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152400"/>
            <a:ext cx="9144000" cy="6705600"/>
          </a:xfrm>
        </p:spPr>
        <p:txBody>
          <a:bodyPr>
            <a:noAutofit/>
          </a:bodyPr>
          <a:lstStyle/>
          <a:p>
            <a:pPr algn="r" rtl="1">
              <a:lnSpc>
                <a:spcPct val="130000"/>
              </a:lnSpc>
              <a:spcBef>
                <a:spcPts val="600"/>
              </a:spcBef>
            </a:pPr>
            <a:r>
              <a:rPr lang="fa-IR" sz="1400" dirty="0" smtClean="0">
                <a:cs typeface="Titr" panose="00000700000000000000" pitchFamily="2" charset="-78"/>
              </a:rPr>
              <a:t>لطفاً اطلاعاتي كه در اين پاورپوينت خواسته شده علاوه بر پاسخ ارائه شده با هايپرلينك امكان نمايش اطلاعات (از پرسشنامه) را فراهم نماييد.</a:t>
            </a:r>
            <a:r>
              <a:rPr lang="fa-IR" sz="2400" dirty="0" smtClean="0">
                <a:cs typeface="Titr" panose="00000700000000000000" pitchFamily="2" charset="-78"/>
              </a:rPr>
              <a:t/>
            </a:r>
            <a:br>
              <a:rPr lang="fa-IR" sz="2400" dirty="0" smtClean="0">
                <a:cs typeface="Titr" panose="00000700000000000000" pitchFamily="2" charset="-78"/>
              </a:rPr>
            </a:br>
            <a:r>
              <a:rPr lang="fa-IR" sz="2000" dirty="0" smtClean="0">
                <a:cs typeface="B Mitra" panose="00000400000000000000" pitchFamily="2" charset="-78"/>
              </a:rPr>
              <a:t>1</a:t>
            </a:r>
            <a:r>
              <a:rPr lang="fa-IR" sz="2000" dirty="0" smtClean="0">
                <a:cs typeface="B Nazanin" panose="00000400000000000000" pitchFamily="2" charset="-78"/>
              </a:rPr>
              <a:t>- </a:t>
            </a:r>
            <a:r>
              <a:rPr lang="fa-IR" sz="2000" dirty="0">
                <a:cs typeface="B Nazanin" panose="00000400000000000000" pitchFamily="2" charset="-78"/>
              </a:rPr>
              <a:t>اين الگو براي پژوهشكده طراحي شده است. در موارد ديگر حذف و اضافات مورد نياز </a:t>
            </a:r>
            <a:r>
              <a:rPr lang="fa-IR" sz="2000" dirty="0" smtClean="0">
                <a:cs typeface="B Nazanin" panose="00000400000000000000" pitchFamily="2" charset="-78"/>
              </a:rPr>
              <a:t>انجام شود.</a:t>
            </a:r>
            <a:br>
              <a:rPr lang="fa-IR" sz="2000" dirty="0" smtClean="0">
                <a:cs typeface="B Nazanin" panose="00000400000000000000" pitchFamily="2" charset="-78"/>
              </a:rPr>
            </a:br>
            <a:r>
              <a:rPr lang="fa-IR" sz="2000" dirty="0" smtClean="0">
                <a:cs typeface="B Nazanin" panose="00000400000000000000" pitchFamily="2" charset="-78"/>
              </a:rPr>
              <a:t>2- </a:t>
            </a:r>
            <a:r>
              <a:rPr lang="fa-IR" sz="2000" dirty="0">
                <a:cs typeface="B Nazanin" panose="00000400000000000000" pitchFamily="2" charset="-78"/>
              </a:rPr>
              <a:t>رنگ </a:t>
            </a:r>
            <a:r>
              <a:rPr lang="fa-IR" sz="2000" dirty="0" smtClean="0">
                <a:cs typeface="B Nazanin" panose="00000400000000000000" pitchFamily="2" charset="-78"/>
              </a:rPr>
              <a:t>سبزتوضيحات </a:t>
            </a:r>
            <a:r>
              <a:rPr lang="fa-IR" sz="2000" dirty="0">
                <a:cs typeface="B Nazanin" panose="00000400000000000000" pitchFamily="2" charset="-78"/>
              </a:rPr>
              <a:t>راهنما هستند. </a:t>
            </a:r>
            <a:r>
              <a:rPr lang="fa-IR" sz="2000" dirty="0" smtClean="0">
                <a:cs typeface="B Nazanin" panose="00000400000000000000" pitchFamily="2" charset="-78"/>
              </a:rPr>
              <a:t>لطفاً </a:t>
            </a:r>
            <a:r>
              <a:rPr lang="fa-IR" sz="2000" dirty="0">
                <a:cs typeface="B Nazanin" panose="00000400000000000000" pitchFamily="2" charset="-78"/>
              </a:rPr>
              <a:t>اين توضيحات را در حين تكميل پاورپوينت حذف نماييد</a:t>
            </a:r>
            <a:r>
              <a:rPr lang="fa-IR" sz="2000" dirty="0" smtClean="0">
                <a:cs typeface="B Nazanin" panose="00000400000000000000" pitchFamily="2" charset="-78"/>
              </a:rPr>
              <a:t>.</a:t>
            </a:r>
            <a:br>
              <a:rPr lang="fa-IR" sz="2000" dirty="0" smtClean="0">
                <a:cs typeface="B Nazanin" panose="00000400000000000000" pitchFamily="2" charset="-78"/>
              </a:rPr>
            </a:br>
            <a:r>
              <a:rPr lang="fa-IR" sz="2000" dirty="0" smtClean="0">
                <a:cs typeface="B Nazanin" panose="00000400000000000000" pitchFamily="2" charset="-78"/>
              </a:rPr>
              <a:t>3- شماره تماس كارشناسان(موجود در پرسشنامه</a:t>
            </a:r>
            <a:r>
              <a:rPr lang="fa-IR" sz="2000" dirty="0" smtClean="0">
                <a:cs typeface="B Nazanin" panose="00000400000000000000" pitchFamily="2" charset="-78"/>
              </a:rPr>
              <a:t>) آماده پاسخگویی به سوالات شما می باشند.</a:t>
            </a:r>
            <a:r>
              <a:rPr lang="fa-IR" sz="2000" dirty="0" smtClean="0">
                <a:cs typeface="B Nazanin" panose="00000400000000000000" pitchFamily="2" charset="-78"/>
              </a:rPr>
              <a:t/>
            </a:r>
            <a:br>
              <a:rPr lang="fa-IR" sz="2000" dirty="0" smtClean="0">
                <a:cs typeface="B Nazanin" panose="00000400000000000000" pitchFamily="2" charset="-78"/>
              </a:rPr>
            </a:br>
            <a:r>
              <a:rPr lang="fa-IR" sz="2000" dirty="0" smtClean="0">
                <a:cs typeface="B Nazanin" panose="00000400000000000000" pitchFamily="2" charset="-78"/>
              </a:rPr>
              <a:t>4- </a:t>
            </a:r>
            <a:r>
              <a:rPr lang="fa-IR" sz="2000" dirty="0">
                <a:cs typeface="B Nazanin" panose="00000400000000000000" pitchFamily="2" charset="-78"/>
              </a:rPr>
              <a:t>برروي اسم پژوهشگر، رزومه كامل فرد لينك داده شود.</a:t>
            </a:r>
            <a:br>
              <a:rPr lang="fa-IR" sz="2000" dirty="0">
                <a:cs typeface="B Nazanin" panose="00000400000000000000" pitchFamily="2" charset="-78"/>
              </a:rPr>
            </a:br>
            <a:r>
              <a:rPr lang="fa-IR" sz="2000" dirty="0">
                <a:cs typeface="B Nazanin" panose="00000400000000000000" pitchFamily="2" charset="-78"/>
              </a:rPr>
              <a:t>5- در جدولي كه جلوي اسم پژوهشگران فعاليتهاي پژوهشي به تفكيك خواسته شده، </a:t>
            </a:r>
            <a:r>
              <a:rPr lang="fa-IR" sz="2000" b="1" u="sng" dirty="0">
                <a:cs typeface="B Nazanin" panose="00000400000000000000" pitchFamily="2" charset="-78"/>
              </a:rPr>
              <a:t>فقط</a:t>
            </a:r>
            <a:r>
              <a:rPr lang="fa-IR" sz="2000" dirty="0">
                <a:cs typeface="B Nazanin" panose="00000400000000000000" pitchFamily="2" charset="-78"/>
              </a:rPr>
              <a:t> قسمت </a:t>
            </a:r>
            <a:r>
              <a:rPr lang="fa-IR" sz="2000" b="1" u="sng" dirty="0">
                <a:cs typeface="B Nazanin" panose="00000400000000000000" pitchFamily="2" charset="-78"/>
              </a:rPr>
              <a:t>مورد اشاره رزومه پژوهشگر</a:t>
            </a:r>
            <a:r>
              <a:rPr lang="fa-IR" sz="2000" dirty="0">
                <a:cs typeface="B Nazanin" panose="00000400000000000000" pitchFamily="2" charset="-78"/>
              </a:rPr>
              <a:t> تهيه و لينك شود.</a:t>
            </a:r>
            <a:br>
              <a:rPr lang="fa-IR" sz="2000" dirty="0">
                <a:cs typeface="B Nazanin" panose="00000400000000000000" pitchFamily="2" charset="-78"/>
              </a:rPr>
            </a:br>
            <a:r>
              <a:rPr lang="fa-IR" sz="2000">
                <a:cs typeface="B Nazanin" panose="00000400000000000000" pitchFamily="2" charset="-78"/>
              </a:rPr>
              <a:t>6- </a:t>
            </a:r>
            <a:r>
              <a:rPr lang="fa-IR" sz="2000">
                <a:cs typeface="B Nazanin" panose="00000400000000000000" pitchFamily="2" charset="-78"/>
              </a:rPr>
              <a:t>بر روي عملكرد </a:t>
            </a:r>
            <a:r>
              <a:rPr lang="fa-IR" sz="2000" b="1" u="sng">
                <a:cs typeface="B Nazanin" panose="00000400000000000000" pitchFamily="2" charset="-78"/>
              </a:rPr>
              <a:t>گروه ها </a:t>
            </a:r>
            <a:r>
              <a:rPr lang="fa-IR" sz="2000">
                <a:cs typeface="B Nazanin" panose="00000400000000000000" pitchFamily="2" charset="-78"/>
              </a:rPr>
              <a:t>و </a:t>
            </a:r>
            <a:r>
              <a:rPr lang="fa-IR" sz="2000" b="1" u="sng">
                <a:cs typeface="B Nazanin" panose="00000400000000000000" pitchFamily="2" charset="-78"/>
              </a:rPr>
              <a:t>كل واحد،</a:t>
            </a:r>
            <a:r>
              <a:rPr lang="fa-IR" sz="2000" b="1">
                <a:cs typeface="B Nazanin" panose="00000400000000000000" pitchFamily="2" charset="-78"/>
              </a:rPr>
              <a:t> </a:t>
            </a:r>
            <a:r>
              <a:rPr lang="fa-IR" sz="2000">
                <a:cs typeface="B Nazanin" panose="00000400000000000000" pitchFamily="2" charset="-78"/>
              </a:rPr>
              <a:t>آن قسمت از پرسشنامه كه حاوي اطلاعات درخواستي است گزيده و هايپرلينك شود.</a:t>
            </a:r>
            <a:endParaRPr lang="en-US" sz="2000" dirty="0">
              <a:cs typeface="B Nazanin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08050882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0" y="0"/>
            <a:ext cx="2362200" cy="533400"/>
          </a:xfrm>
        </p:spPr>
        <p:txBody>
          <a:bodyPr>
            <a:normAutofit fontScale="90000"/>
          </a:bodyPr>
          <a:lstStyle/>
          <a:p>
            <a:pPr rtl="1"/>
            <a:r>
              <a:rPr lang="fa-IR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مشخصات کلی:</a:t>
            </a:r>
            <a:endParaRPr lang="fa-IR" sz="3200" dirty="0" smtClean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solidFill>
                <a:srgbClr val="1D1DFF"/>
              </a:solidFill>
              <a:cs typeface="B Nazanin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304800"/>
            <a:ext cx="8763000" cy="6324600"/>
          </a:xfrm>
        </p:spPr>
        <p:txBody>
          <a:bodyPr>
            <a:noAutofit/>
          </a:bodyPr>
          <a:lstStyle/>
          <a:p>
            <a:pPr marL="182880"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عنوان واحد پژوهشي: 	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	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		جايگاه 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حقوقي: </a:t>
            </a:r>
            <a:endParaRPr lang="fa-IR" sz="1600" b="1" dirty="0" smtClean="0">
              <a:solidFill>
                <a:srgbClr val="1D1DFF"/>
              </a:solidFill>
              <a:cs typeface="B Nazanin" pitchFamily="2" charset="-78"/>
            </a:endParaRPr>
          </a:p>
          <a:p>
            <a:pPr marL="182880"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گروه هاي پژوهشي مورد درخواست: </a:t>
            </a:r>
            <a:r>
              <a:rPr lang="fa-IR" sz="1600" b="1" dirty="0">
                <a:solidFill>
                  <a:srgbClr val="00B050"/>
                </a:solidFill>
                <a:cs typeface="B Nazanin" pitchFamily="2" charset="-78"/>
              </a:rPr>
              <a:t>(عناوين </a:t>
            </a:r>
            <a:r>
              <a:rPr lang="fa-IR" sz="1600" b="1" dirty="0" smtClean="0">
                <a:solidFill>
                  <a:srgbClr val="00B050"/>
                </a:solidFill>
                <a:cs typeface="B Nazanin" pitchFamily="2" charset="-78"/>
              </a:rPr>
              <a:t>گروههاي درخواستي </a:t>
            </a:r>
            <a:r>
              <a:rPr lang="fa-IR" sz="1600" b="1" dirty="0">
                <a:solidFill>
                  <a:srgbClr val="00B050"/>
                </a:solidFill>
                <a:cs typeface="B Nazanin" pitchFamily="2" charset="-78"/>
              </a:rPr>
              <a:t>اينجا </a:t>
            </a:r>
            <a:r>
              <a:rPr lang="fa-IR" sz="1600" b="1" dirty="0" smtClean="0">
                <a:solidFill>
                  <a:srgbClr val="00B050"/>
                </a:solidFill>
                <a:cs typeface="B Nazanin" pitchFamily="2" charset="-78"/>
              </a:rPr>
              <a:t>عنوان شود.)</a:t>
            </a:r>
            <a:r>
              <a:rPr lang="fa-IR" sz="1600" b="1" dirty="0">
                <a:solidFill>
                  <a:srgbClr val="92D050"/>
                </a:solidFill>
                <a:cs typeface="B Nazanin" pitchFamily="2" charset="-78"/>
              </a:rPr>
              <a:t>	</a:t>
            </a:r>
          </a:p>
          <a:p>
            <a:pPr marL="182880"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ضرورت تشكيل متناسب با نياز كشور، منطقه و دنيا </a:t>
            </a:r>
            <a:r>
              <a:rPr lang="fa-IR" sz="1600" b="1" dirty="0">
                <a:solidFill>
                  <a:srgbClr val="00B050"/>
                </a:solidFill>
                <a:cs typeface="B Nazanin" pitchFamily="2" charset="-78"/>
              </a:rPr>
              <a:t>(لينك شود)</a:t>
            </a:r>
          </a:p>
          <a:p>
            <a:pPr marL="182880"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  <a:hlinkClick r:id="rId2" action="ppaction://hlinksldjump"/>
              </a:rPr>
              <a:t>زمينه فعاليت: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 </a:t>
            </a:r>
            <a:r>
              <a:rPr lang="fa-IR" sz="1600" b="1" dirty="0">
                <a:solidFill>
                  <a:srgbClr val="00B050"/>
                </a:solidFill>
                <a:cs typeface="B Nazanin" pitchFamily="2" charset="-78"/>
              </a:rPr>
              <a:t>(در اين قسمت زمينه فعاليت يا اهداف كلي واحد  يا برنامه و اقدامات مورد نظر براي رسيدن به هدف و انجام مأموريت هاي كل واحد درج شود. لطفا موارد مطروحه در اين قسمت كمتر از 10 مورد باشد.)</a:t>
            </a:r>
          </a:p>
          <a:p>
            <a:pPr marL="182880"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cs typeface="B Nazanin" pitchFamily="2" charset="-78"/>
              </a:rPr>
              <a:t>اعضاء:   ؟  نفر					رئيس واحد:</a:t>
            </a:r>
            <a:r>
              <a:rPr lang="fa-IR" sz="1600" b="1" dirty="0">
                <a:cs typeface="B Nazanin" pitchFamily="2" charset="-78"/>
              </a:rPr>
              <a:t> </a:t>
            </a:r>
            <a:r>
              <a:rPr lang="fa-IR" sz="1600" b="1" dirty="0">
                <a:solidFill>
                  <a:srgbClr val="00B050"/>
                </a:solidFill>
                <a:cs typeface="B Nazanin" pitchFamily="2" charset="-78"/>
              </a:rPr>
              <a:t>(لينك شود)</a:t>
            </a:r>
          </a:p>
          <a:p>
            <a:pPr marL="182880"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cs typeface="B Nazanin" pitchFamily="2" charset="-78"/>
              </a:rPr>
              <a:t>تجهيزات، امكانات و فضاي كالبدي موجود			پرسشنامه تأسيس: </a:t>
            </a:r>
            <a:r>
              <a:rPr lang="fa-IR" sz="1600" b="1" dirty="0">
                <a:solidFill>
                  <a:srgbClr val="00B050"/>
                </a:solidFill>
                <a:cs typeface="B Nazanin" pitchFamily="2" charset="-78"/>
              </a:rPr>
              <a:t>(لينك شود)</a:t>
            </a:r>
          </a:p>
          <a:p>
            <a:pPr marL="182880"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  <a:hlinkClick r:id="rId3" action="ppaction://hlinksldjump"/>
              </a:rPr>
              <a:t>عملكرد كل پژوهشگران واحد پژوهشي:</a:t>
            </a:r>
            <a:endParaRPr lang="fa-IR" sz="1600" b="1" dirty="0" smtClean="0">
              <a:solidFill>
                <a:srgbClr val="1D1DFF"/>
              </a:solidFill>
              <a:cs typeface="B Nazanin" pitchFamily="2" charset="-78"/>
            </a:endParaRPr>
          </a:p>
          <a:p>
            <a:pPr marL="182880"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كل طرح ها</a:t>
            </a:r>
            <a:r>
              <a:rPr lang="fa-IR" sz="1200" b="1" dirty="0">
                <a:solidFill>
                  <a:srgbClr val="00B050"/>
                </a:solidFill>
                <a:cs typeface="B Nazanin" pitchFamily="2" charset="-78"/>
              </a:rPr>
              <a:t>: </a:t>
            </a:r>
            <a:r>
              <a:rPr lang="fa-IR" sz="1200" b="1" dirty="0" smtClean="0">
                <a:solidFill>
                  <a:srgbClr val="00B050"/>
                </a:solidFill>
                <a:cs typeface="B Nazanin" pitchFamily="2" charset="-78"/>
              </a:rPr>
              <a:t>مرتبط </a:t>
            </a:r>
            <a:r>
              <a:rPr lang="fa-IR" sz="1200" b="1" dirty="0">
                <a:solidFill>
                  <a:srgbClr val="00B050"/>
                </a:solidFill>
                <a:cs typeface="B Nazanin" pitchFamily="2" charset="-78"/>
              </a:rPr>
              <a:t>با عنوان واحد پژوهشي كه توسط پژوهشگران واحد به انجام رسيده است</a:t>
            </a:r>
            <a:r>
              <a:rPr lang="en-US" sz="1200" b="1" dirty="0">
                <a:solidFill>
                  <a:srgbClr val="00B050"/>
                </a:solidFill>
                <a:cs typeface="B Nazanin" pitchFamily="2" charset="-78"/>
              </a:rPr>
              <a:t> </a:t>
            </a:r>
            <a:r>
              <a:rPr lang="fa-IR" sz="1200" b="1" dirty="0">
                <a:solidFill>
                  <a:srgbClr val="00B050"/>
                </a:solidFill>
                <a:cs typeface="B Nazanin" pitchFamily="2" charset="-78"/>
              </a:rPr>
              <a:t>(طرحهاي برون سازماني دانشگاه متبوع)</a:t>
            </a:r>
          </a:p>
          <a:p>
            <a:pPr marL="182880" algn="r" rtl="1">
              <a:spcBef>
                <a:spcPts val="0"/>
              </a:spcBef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كل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مقالات:</a:t>
            </a:r>
            <a:r>
              <a:rPr lang="fa-IR" sz="1200" b="1" dirty="0">
                <a:solidFill>
                  <a:srgbClr val="00B050"/>
                </a:solidFill>
                <a:cs typeface="B Nazanin" pitchFamily="2" charset="-78"/>
              </a:rPr>
              <a:t> مرتبط با عنوان واحد پژوهشي كه توسط پژوهشگران واحد به انجام رسيده است</a:t>
            </a:r>
          </a:p>
          <a:p>
            <a:pPr marL="182880" algn="r" rtl="1">
              <a:spcBef>
                <a:spcPts val="0"/>
              </a:spcBef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كتاب ها: </a:t>
            </a:r>
            <a:r>
              <a:rPr lang="fa-IR" sz="1200" b="1" dirty="0" smtClean="0">
                <a:solidFill>
                  <a:srgbClr val="00B050"/>
                </a:solidFill>
                <a:cs typeface="B Nazanin" pitchFamily="2" charset="-78"/>
              </a:rPr>
              <a:t>مرتبط </a:t>
            </a:r>
            <a:r>
              <a:rPr lang="fa-IR" sz="1200" b="1" dirty="0">
                <a:solidFill>
                  <a:srgbClr val="00B050"/>
                </a:solidFill>
                <a:cs typeface="B Nazanin" pitchFamily="2" charset="-78"/>
              </a:rPr>
              <a:t>با عنوان واحد پژوهشي كه توسط پژوهشگران واحد به انجام رسيده است</a:t>
            </a:r>
          </a:p>
          <a:p>
            <a:pPr marL="182880"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ثبت اختراع: </a:t>
            </a:r>
            <a:r>
              <a:rPr lang="fa-IR" sz="1200" b="1" dirty="0" smtClean="0">
                <a:solidFill>
                  <a:srgbClr val="00B050"/>
                </a:solidFill>
                <a:cs typeface="B Nazanin" pitchFamily="2" charset="-78"/>
              </a:rPr>
              <a:t>مرتبط </a:t>
            </a:r>
            <a:r>
              <a:rPr lang="fa-IR" sz="1200" b="1" dirty="0">
                <a:solidFill>
                  <a:srgbClr val="00B050"/>
                </a:solidFill>
                <a:cs typeface="B Nazanin" pitchFamily="2" charset="-78"/>
              </a:rPr>
              <a:t>با عنوان واحد پژوهشي كه توسط پژوهشگران واحد به انجام رسيده </a:t>
            </a:r>
            <a:r>
              <a:rPr lang="fa-IR" sz="1200" b="1" dirty="0" smtClean="0">
                <a:solidFill>
                  <a:srgbClr val="00B050"/>
                </a:solidFill>
                <a:cs typeface="B Nazanin" pitchFamily="2" charset="-78"/>
              </a:rPr>
              <a:t>است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2819400" y="6400800"/>
            <a:ext cx="2667000" cy="457200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rtl="1"/>
            <a:r>
              <a:rPr lang="fa-IR" b="1" dirty="0">
                <a:solidFill>
                  <a:schemeClr val="bg1"/>
                </a:solidFill>
                <a:cs typeface="B Titr" pitchFamily="2" charset="-78"/>
              </a:rPr>
              <a:t>نام واحد پژوهشی</a:t>
            </a:r>
            <a:endParaRPr lang="en-US" b="1" dirty="0">
              <a:solidFill>
                <a:schemeClr val="bg1"/>
              </a:solidFill>
              <a:cs typeface="B Titr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71449710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pic>
        <p:nvPicPr>
          <p:cNvPr id="410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305800" y="59436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4" name="Left Arrow 33">
            <a:hlinkClick r:id="rId5" action="ppaction://hlinksldjump"/>
          </p:cNvPr>
          <p:cNvSpPr/>
          <p:nvPr/>
        </p:nvSpPr>
        <p:spPr>
          <a:xfrm>
            <a:off x="76200" y="6096000"/>
            <a:ext cx="685800" cy="6858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52400" y="381000"/>
            <a:ext cx="88392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2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latin typeface="+mj-lt"/>
                <a:ea typeface="+mj-ea"/>
                <a:cs typeface="B Nazanin" pitchFamily="2" charset="-78"/>
              </a:rPr>
              <a:t>ضرورت تشكيل متناسب با نياز كشور، منطقه و </a:t>
            </a:r>
            <a:r>
              <a:rPr lang="fa-IR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latin typeface="+mj-lt"/>
                <a:ea typeface="+mj-ea"/>
                <a:cs typeface="B Nazanin" pitchFamily="2" charset="-78"/>
              </a:rPr>
              <a:t>دنيا</a:t>
            </a:r>
          </a:p>
          <a:p>
            <a:pPr algn="ctr" rtl="1">
              <a:defRPr/>
            </a:pPr>
            <a:r>
              <a:rPr lang="fa-IR" sz="1600" b="1" dirty="0">
                <a:solidFill>
                  <a:srgbClr val="00B050"/>
                </a:solidFill>
                <a:cs typeface="B Nazanin" pitchFamily="2" charset="-78"/>
              </a:rPr>
              <a:t>(كاملا خلاصه)</a:t>
            </a:r>
          </a:p>
        </p:txBody>
      </p:sp>
      <p:sp>
        <p:nvSpPr>
          <p:cNvPr id="3" name="Rectangle 2"/>
          <p:cNvSpPr/>
          <p:nvPr/>
        </p:nvSpPr>
        <p:spPr>
          <a:xfrm>
            <a:off x="533400" y="1371600"/>
            <a:ext cx="8305799" cy="34086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1.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2.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3.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4.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5.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8907560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33528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دانشگاه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6118891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pic>
        <p:nvPicPr>
          <p:cNvPr id="410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305800" y="59436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4" name="Left Arrow 33">
            <a:hlinkClick r:id="rId5" action="ppaction://hlinksldjump"/>
          </p:cNvPr>
          <p:cNvSpPr/>
          <p:nvPr/>
        </p:nvSpPr>
        <p:spPr>
          <a:xfrm>
            <a:off x="76200" y="6096000"/>
            <a:ext cx="685800" cy="6858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990600" y="381000"/>
            <a:ext cx="777240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موضوع فعالیت: </a:t>
            </a:r>
            <a:r>
              <a:rPr lang="fa-IR" sz="1600" b="1" dirty="0">
                <a:solidFill>
                  <a:srgbClr val="00B050"/>
                </a:solidFill>
                <a:cs typeface="B Nazanin" pitchFamily="2" charset="-78"/>
              </a:rPr>
              <a:t>(در اين قسمت اهداف كل واحد درج شود)</a:t>
            </a:r>
          </a:p>
        </p:txBody>
      </p:sp>
      <p:sp>
        <p:nvSpPr>
          <p:cNvPr id="3" name="Rectangle 2"/>
          <p:cNvSpPr/>
          <p:nvPr/>
        </p:nvSpPr>
        <p:spPr>
          <a:xfrm>
            <a:off x="533400" y="1371600"/>
            <a:ext cx="8305799" cy="34086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1.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2.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3.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4.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5.</a:t>
            </a:r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7196423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وابستگي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نوع درخواست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837030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l" rtl="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>
              <a:ln w="10541" cmpd="sng">
                <a:solidFill>
                  <a:srgbClr val="7D7D7D">
                    <a:tint val="100000"/>
                    <a:shade val="100000"/>
                    <a:satMod val="110000"/>
                  </a:srgbClr>
                </a:solidFill>
                <a:prstDash val="solid"/>
              </a:ln>
              <a:gradFill>
                <a:gsLst>
                  <a:gs pos="0">
                    <a:srgbClr val="FFFFFF">
                      <a:tint val="40000"/>
                      <a:satMod val="250000"/>
                    </a:srgbClr>
                  </a:gs>
                  <a:gs pos="9000">
                    <a:srgbClr val="FFFFFF">
                      <a:tint val="52000"/>
                      <a:satMod val="300000"/>
                    </a:srgbClr>
                  </a:gs>
                  <a:gs pos="50000">
                    <a:srgbClr val="FFFFFF">
                      <a:shade val="20000"/>
                      <a:satMod val="300000"/>
                    </a:srgbClr>
                  </a:gs>
                  <a:gs pos="79000">
                    <a:srgbClr val="FFFFFF">
                      <a:tint val="52000"/>
                      <a:satMod val="300000"/>
                    </a:srgbClr>
                  </a:gs>
                  <a:gs pos="100000">
                    <a:srgbClr val="FFFFFF">
                      <a:tint val="40000"/>
                      <a:satMod val="250000"/>
                    </a:srgbClr>
                  </a:gs>
                </a:gsLst>
                <a:lin ang="5400000"/>
              </a:gradFill>
              <a:cs typeface="Titr" pitchFamily="2" charset="-78"/>
            </a:endParaRPr>
          </a:p>
        </p:txBody>
      </p:sp>
      <p:pic>
        <p:nvPicPr>
          <p:cNvPr id="307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534400" y="6359769"/>
            <a:ext cx="4953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Left Arrow 5">
            <a:hlinkClick r:id="rId5" action="ppaction://hlinksldjump"/>
          </p:cNvPr>
          <p:cNvSpPr/>
          <p:nvPr/>
        </p:nvSpPr>
        <p:spPr>
          <a:xfrm>
            <a:off x="76200" y="6400800"/>
            <a:ext cx="685800" cy="438150"/>
          </a:xfrm>
          <a:prstGeom prst="leftArrow">
            <a:avLst>
              <a:gd name="adj1" fmla="val 50000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4584002"/>
              </p:ext>
            </p:extLst>
          </p:nvPr>
        </p:nvGraphicFramePr>
        <p:xfrm>
          <a:off x="380999" y="1082039"/>
          <a:ext cx="8589724" cy="3459481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299779"/>
                <a:gridCol w="729380"/>
                <a:gridCol w="1324831"/>
                <a:gridCol w="564087"/>
                <a:gridCol w="757855"/>
                <a:gridCol w="859929"/>
                <a:gridCol w="732692"/>
                <a:gridCol w="785446"/>
                <a:gridCol w="1535725"/>
              </a:tblGrid>
              <a:tr h="533401"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نام و نام خانوادگی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مدرک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رشته و گرایش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رتبه علمي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نحوه همكاري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فعاليتهاي مرتبط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4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محل </a:t>
                      </a:r>
                      <a:r>
                        <a:rPr lang="fa-IR" sz="14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خدمت</a:t>
                      </a:r>
                      <a:r>
                        <a:rPr lang="fa-IR" sz="1400" b="1" baseline="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فعلي</a:t>
                      </a:r>
                      <a:endParaRPr lang="en-US" sz="14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5259"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6" action="ppaction://hlinkfile"/>
                        </a:rPr>
                        <a:t>طرح پژوهشي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7" action="ppaction://hlinkfile"/>
                        </a:rPr>
                        <a:t>مقاله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8" action="ppaction://hlinkfile"/>
                        </a:rPr>
                        <a:t>دستاورد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  <a:hlinkClick r:id="rId6" action="ppaction://hlinkfile"/>
                        </a:rPr>
                        <a:t>پژوهشگر شاخص</a:t>
                      </a:r>
                    </a:p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كل رزومه فرد روي اسم پژوهشگر هايپرلينك شود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مدرك تحصيلي ، حكم استخدامي و حكم 50% اينجا  هايپرلينك شود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هايپرلينك ندارد</a:t>
                      </a:r>
                      <a:endParaRPr lang="en-US" sz="1200" b="1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هايپرلينك ندارد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1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هايپرلينك ندارد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1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فقط طرحهاي پژوهشي رزومه در اين قسمت هايپرلينك شود</a:t>
                      </a:r>
                      <a:endParaRPr lang="en-US" sz="1200" b="1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فقط مقالات رزومه در اين قسمت هايپرلينك شود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فقط ثبت اختراعات، كتب و جوايز رزومه در اين قسمت هايپرلينك شود</a:t>
                      </a:r>
                      <a:endParaRPr lang="en-US" sz="1200" b="1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هايپرلينك ندارد</a:t>
                      </a:r>
                      <a:endParaRPr lang="en-US" sz="1200" b="1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4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4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4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7620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4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4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200" b="1" kern="1200" dirty="0" smtClean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B Nazanin" pitchFamily="2" charset="-78"/>
                        </a:rPr>
                        <a:t>«</a:t>
                      </a:r>
                      <a:endParaRPr lang="en-US" sz="1200" b="1" kern="1200" dirty="0" smtClean="0">
                        <a:solidFill>
                          <a:srgbClr val="00B050"/>
                        </a:solidFill>
                        <a:latin typeface="+mn-lt"/>
                        <a:ea typeface="+mn-ea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4" name="Rectangle 13"/>
          <p:cNvSpPr/>
          <p:nvPr/>
        </p:nvSpPr>
        <p:spPr>
          <a:xfrm>
            <a:off x="372208" y="609600"/>
            <a:ext cx="8575431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spcAft>
                <a:spcPts val="600"/>
              </a:spcAft>
              <a:defRPr/>
            </a:pPr>
            <a:r>
              <a:rPr lang="fa-IR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موضوع </a:t>
            </a:r>
            <a:r>
              <a:rPr lang="fa-IR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فعاليت</a:t>
            </a:r>
            <a:r>
              <a:rPr lang="en-US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 </a:t>
            </a:r>
            <a:r>
              <a:rPr lang="fa-IR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 </a:t>
            </a:r>
            <a:r>
              <a:rPr lang="fa-IR" sz="1400" b="1" dirty="0">
                <a:solidFill>
                  <a:srgbClr val="00B050"/>
                </a:solidFill>
                <a:cs typeface="B Nazanin" pitchFamily="2" charset="-78"/>
              </a:rPr>
              <a:t>(موضوع فعاليت يا همان اهداف گروه روي كلمه «موضوع فعاليت» لينك داده و هايپرلينك شود»)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372208" y="0"/>
            <a:ext cx="861060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rtl="1">
              <a:spcAft>
                <a:spcPts val="600"/>
              </a:spcAft>
              <a:defRPr/>
            </a:pPr>
            <a:r>
              <a:rPr lang="fa-IR" sz="3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پژوهشگران گروه </a:t>
            </a:r>
            <a:r>
              <a:rPr lang="fa-IR" sz="1400" b="1" dirty="0">
                <a:solidFill>
                  <a:srgbClr val="00B050"/>
                </a:solidFill>
                <a:cs typeface="B Nazanin" pitchFamily="2" charset="-78"/>
              </a:rPr>
              <a:t>(نام گروه اينجا نوشته شود)</a:t>
            </a:r>
          </a:p>
        </p:txBody>
      </p:sp>
      <p:sp>
        <p:nvSpPr>
          <p:cNvPr id="17" name="Rectangle 16"/>
          <p:cNvSpPr/>
          <p:nvPr/>
        </p:nvSpPr>
        <p:spPr>
          <a:xfrm>
            <a:off x="228600" y="4648200"/>
            <a:ext cx="8719039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b="1" dirty="0" smtClean="0">
                <a:solidFill>
                  <a:srgbClr val="1D1DFF"/>
                </a:solidFill>
                <a:cs typeface="B Nazanin" pitchFamily="2" charset="-78"/>
                <a:hlinkClick r:id="" action="ppaction://noaction"/>
              </a:rPr>
              <a:t>خلاصه عملكرد پژوهشي اعضاي اين گروه :</a:t>
            </a:r>
            <a:endParaRPr lang="fa-IR" b="1" dirty="0">
              <a:solidFill>
                <a:srgbClr val="1D1DFF"/>
              </a:solidFill>
              <a:cs typeface="B Nazanin" pitchFamily="2" charset="-78"/>
            </a:endParaRPr>
          </a:p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تعداد كل طرح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ها</a:t>
            </a:r>
            <a:r>
              <a:rPr lang="fa-IR" sz="1600" b="1" dirty="0" smtClean="0">
                <a:solidFill>
                  <a:srgbClr val="00B050"/>
                </a:solidFill>
                <a:cs typeface="B Nazanin" pitchFamily="2" charset="-78"/>
              </a:rPr>
              <a:t>:  </a:t>
            </a:r>
            <a:r>
              <a:rPr lang="fa-IR" sz="1400" dirty="0" smtClean="0">
                <a:solidFill>
                  <a:srgbClr val="00B050"/>
                </a:solidFill>
                <a:cs typeface="B Nazanin" pitchFamily="2" charset="-78"/>
              </a:rPr>
              <a:t>(كليه طرح هايي كه </a:t>
            </a:r>
            <a:r>
              <a:rPr lang="fa-IR" sz="1400" dirty="0">
                <a:solidFill>
                  <a:srgbClr val="00B050"/>
                </a:solidFill>
                <a:cs typeface="B Nazanin" pitchFamily="2" charset="-78"/>
              </a:rPr>
              <a:t>توسط </a:t>
            </a:r>
            <a:r>
              <a:rPr lang="fa-IR" sz="1400" dirty="0" smtClean="0">
                <a:solidFill>
                  <a:srgbClr val="00B050"/>
                </a:solidFill>
                <a:cs typeface="B Nazanin" pitchFamily="2" charset="-78"/>
              </a:rPr>
              <a:t>پژوهشگران</a:t>
            </a:r>
            <a:r>
              <a:rPr lang="en-US" sz="1400" dirty="0" smtClean="0">
                <a:solidFill>
                  <a:srgbClr val="00B050"/>
                </a:solidFill>
                <a:cs typeface="B Nazanin" pitchFamily="2" charset="-78"/>
              </a:rPr>
              <a:t> </a:t>
            </a:r>
            <a:r>
              <a:rPr lang="fa-IR" sz="1400" dirty="0" smtClean="0">
                <a:solidFill>
                  <a:srgbClr val="00B050"/>
                </a:solidFill>
                <a:cs typeface="B Nazanin" pitchFamily="2" charset="-78"/>
              </a:rPr>
              <a:t>گروه به </a:t>
            </a:r>
            <a:r>
              <a:rPr lang="fa-IR" sz="1400" dirty="0">
                <a:solidFill>
                  <a:srgbClr val="00B050"/>
                </a:solidFill>
                <a:cs typeface="B Nazanin" pitchFamily="2" charset="-78"/>
              </a:rPr>
              <a:t>انجام رسيده </a:t>
            </a:r>
            <a:r>
              <a:rPr lang="fa-IR" sz="1400" dirty="0" smtClean="0">
                <a:solidFill>
                  <a:srgbClr val="00B050"/>
                </a:solidFill>
                <a:cs typeface="B Nazanin" pitchFamily="2" charset="-78"/>
              </a:rPr>
              <a:t>است  (طرحهاي برون سازماني دانشگاه متبوع) و </a:t>
            </a:r>
            <a:r>
              <a:rPr lang="fa-IR" sz="1400" dirty="0">
                <a:solidFill>
                  <a:srgbClr val="00B050"/>
                </a:solidFill>
                <a:cs typeface="B Nazanin" pitchFamily="2" charset="-78"/>
              </a:rPr>
              <a:t>مرتبط با عنوان </a:t>
            </a:r>
            <a:r>
              <a:rPr lang="fa-IR" sz="1400" dirty="0" smtClean="0">
                <a:solidFill>
                  <a:srgbClr val="00B050"/>
                </a:solidFill>
                <a:cs typeface="B Nazanin" pitchFamily="2" charset="-78"/>
              </a:rPr>
              <a:t>گروه پژوهشي است در يك فايل تهيه و به اين عنوان لينك دهيد) </a:t>
            </a:r>
            <a:endParaRPr lang="fa-IR" dirty="0">
              <a:solidFill>
                <a:srgbClr val="00B050"/>
              </a:solidFill>
              <a:cs typeface="B Nazanin" pitchFamily="2" charset="-78"/>
            </a:endParaRPr>
          </a:p>
          <a:p>
            <a:pPr indent="-285750"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تعداد كل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مقالات</a:t>
            </a:r>
            <a:r>
              <a:rPr lang="fa-IR" sz="1200" b="1" dirty="0" smtClean="0">
                <a:solidFill>
                  <a:srgbClr val="1D1DFF"/>
                </a:solidFill>
                <a:cs typeface="B Nazanin" pitchFamily="2" charset="-78"/>
              </a:rPr>
              <a:t>: </a:t>
            </a:r>
            <a:r>
              <a:rPr lang="fa-IR" sz="1400" dirty="0">
                <a:solidFill>
                  <a:srgbClr val="00B050"/>
                </a:solidFill>
                <a:cs typeface="B Nazanin" pitchFamily="2" charset="-78"/>
              </a:rPr>
              <a:t>(</a:t>
            </a:r>
            <a:r>
              <a:rPr lang="fa-IR" sz="1200" dirty="0">
                <a:solidFill>
                  <a:srgbClr val="00B050"/>
                </a:solidFill>
                <a:cs typeface="B Nazanin" pitchFamily="2" charset="-78"/>
              </a:rPr>
              <a:t>كليه مقالاتي كه توسط پژوهشگران گروه نوشته شده است و مرتبط با عنوان گروه پژوهشي است در يك فايل تهيه و به اين عنوان لينك دهيد) </a:t>
            </a:r>
            <a:endParaRPr lang="en-US" sz="1200" dirty="0">
              <a:solidFill>
                <a:srgbClr val="00B050"/>
              </a:solidFill>
              <a:cs typeface="B Nazanin" pitchFamily="2" charset="-78"/>
            </a:endParaRPr>
          </a:p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ثبت اختراع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ها: </a:t>
            </a:r>
            <a:r>
              <a:rPr lang="fa-IR" sz="1200" dirty="0">
                <a:solidFill>
                  <a:srgbClr val="00B050"/>
                </a:solidFill>
                <a:cs typeface="B Nazanin" pitchFamily="2" charset="-78"/>
              </a:rPr>
              <a:t>(كليه </a:t>
            </a:r>
            <a:r>
              <a:rPr lang="fa-IR" sz="1200" dirty="0" smtClean="0">
                <a:solidFill>
                  <a:srgbClr val="00B050"/>
                </a:solidFill>
                <a:cs typeface="B Nazanin" pitchFamily="2" charset="-78"/>
              </a:rPr>
              <a:t>اختراعاتي </a:t>
            </a:r>
            <a:r>
              <a:rPr lang="fa-IR" sz="1200" dirty="0">
                <a:solidFill>
                  <a:srgbClr val="00B050"/>
                </a:solidFill>
                <a:cs typeface="B Nazanin" pitchFamily="2" charset="-78"/>
              </a:rPr>
              <a:t>كه توسط پژوهشگران گروه به انجام رسيده است و مرتبط با عنوان گروه پژوهشي است در يك فايل تهيه و به اين عنوان لينك دهيد</a:t>
            </a:r>
            <a:r>
              <a:rPr lang="fa-IR" sz="1200" dirty="0">
                <a:solidFill>
                  <a:srgbClr val="FFFF00"/>
                </a:solidFill>
                <a:cs typeface="B Nazanin" pitchFamily="2" charset="-78"/>
              </a:rPr>
              <a:t>) </a:t>
            </a:r>
            <a:endParaRPr lang="fa-IR" sz="1200" dirty="0">
              <a:solidFill>
                <a:srgbClr val="1D1DFF"/>
              </a:solidFill>
              <a:cs typeface="B Nazanin" pitchFamily="2" charset="-78"/>
            </a:endParaRP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7196423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وابستگي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نوع درخواست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026257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l" rtl="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>
              <a:ln w="10541" cmpd="sng">
                <a:solidFill>
                  <a:srgbClr val="7D7D7D">
                    <a:tint val="100000"/>
                    <a:shade val="100000"/>
                    <a:satMod val="110000"/>
                  </a:srgbClr>
                </a:solidFill>
                <a:prstDash val="solid"/>
              </a:ln>
              <a:gradFill>
                <a:gsLst>
                  <a:gs pos="0">
                    <a:srgbClr val="FFFFFF">
                      <a:tint val="40000"/>
                      <a:satMod val="250000"/>
                    </a:srgbClr>
                  </a:gs>
                  <a:gs pos="9000">
                    <a:srgbClr val="FFFFFF">
                      <a:tint val="52000"/>
                      <a:satMod val="300000"/>
                    </a:srgbClr>
                  </a:gs>
                  <a:gs pos="50000">
                    <a:srgbClr val="FFFFFF">
                      <a:shade val="20000"/>
                      <a:satMod val="300000"/>
                    </a:srgbClr>
                  </a:gs>
                  <a:gs pos="79000">
                    <a:srgbClr val="FFFFFF">
                      <a:tint val="52000"/>
                      <a:satMod val="300000"/>
                    </a:srgbClr>
                  </a:gs>
                  <a:gs pos="100000">
                    <a:srgbClr val="FFFFFF">
                      <a:tint val="40000"/>
                      <a:satMod val="250000"/>
                    </a:srgbClr>
                  </a:gs>
                </a:gsLst>
                <a:lin ang="5400000"/>
              </a:gradFill>
              <a:cs typeface="Titr" pitchFamily="2" charset="-78"/>
            </a:endParaRPr>
          </a:p>
        </p:txBody>
      </p:sp>
      <p:pic>
        <p:nvPicPr>
          <p:cNvPr id="307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534400" y="6324600"/>
            <a:ext cx="4953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Left Arrow 5">
            <a:hlinkClick r:id="rId5" action="ppaction://hlinksldjump"/>
          </p:cNvPr>
          <p:cNvSpPr/>
          <p:nvPr/>
        </p:nvSpPr>
        <p:spPr>
          <a:xfrm>
            <a:off x="76200" y="6400800"/>
            <a:ext cx="685800" cy="438150"/>
          </a:xfrm>
          <a:prstGeom prst="leftArrow">
            <a:avLst>
              <a:gd name="adj1" fmla="val 50000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6688876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وابستگي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نوع درخواست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372208" y="114181"/>
            <a:ext cx="8610600" cy="80021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پژوهشگران گروه </a:t>
            </a:r>
            <a:r>
              <a:rPr lang="fa-IR" sz="30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2</a:t>
            </a:r>
            <a:endParaRPr lang="fa-IR" sz="3000" b="1" dirty="0" smtClean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solidFill>
                <a:schemeClr val="accent5">
                  <a:lumMod val="60000"/>
                  <a:lumOff val="40000"/>
                </a:schemeClr>
              </a:solidFill>
              <a:cs typeface="B Nazanin" pitchFamily="2" charset="-78"/>
            </a:endParaRPr>
          </a:p>
          <a:p>
            <a:pPr algn="r" rtl="1">
              <a:defRPr/>
            </a:pPr>
            <a:r>
              <a:rPr lang="fa-IR" sz="1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موضوع فعاليت</a:t>
            </a: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77833328"/>
              </p:ext>
            </p:extLst>
          </p:nvPr>
        </p:nvGraphicFramePr>
        <p:xfrm>
          <a:off x="380999" y="1143000"/>
          <a:ext cx="8589724" cy="2727961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299779"/>
                <a:gridCol w="729380"/>
                <a:gridCol w="1324831"/>
                <a:gridCol w="564087"/>
                <a:gridCol w="757855"/>
                <a:gridCol w="859929"/>
                <a:gridCol w="498232"/>
                <a:gridCol w="785446"/>
                <a:gridCol w="1770185"/>
              </a:tblGrid>
              <a:tr h="533401"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نام و نام خانوادگی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مدرک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رشته و گرایش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رتبه علمي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نحوه همكاري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فعاليتهاي مرتبط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4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محل </a:t>
                      </a:r>
                      <a:r>
                        <a:rPr lang="fa-IR" sz="14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خدمت</a:t>
                      </a:r>
                      <a:r>
                        <a:rPr lang="fa-IR" sz="1400" b="1" baseline="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فعلي</a:t>
                      </a:r>
                      <a:endParaRPr lang="en-US" sz="14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405259"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6" action="ppaction://hlinkfile"/>
                        </a:rPr>
                        <a:t>طرح پژوهشي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7" action="ppaction://hlinkfile"/>
                        </a:rPr>
                        <a:t>مقاله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8" action="ppaction://hlinkfile"/>
                        </a:rPr>
                        <a:t>دستاورد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6" action="ppaction://hlinkfile"/>
                        </a:rPr>
                        <a:t>پژوهشگر شاخص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  <a:hlinkClick r:id="rId6" action="ppaction://hlinkfile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762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4" name="Rectangle 13"/>
          <p:cNvSpPr/>
          <p:nvPr/>
        </p:nvSpPr>
        <p:spPr>
          <a:xfrm>
            <a:off x="228600" y="4648200"/>
            <a:ext cx="8719039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b="1" dirty="0" smtClean="0">
                <a:solidFill>
                  <a:srgbClr val="1D1DFF"/>
                </a:solidFill>
                <a:cs typeface="B Nazanin" pitchFamily="2" charset="-78"/>
                <a:hlinkClick r:id="" action="ppaction://noaction"/>
              </a:rPr>
              <a:t>خلاصه عملكرد پژوهشي اعضاي اين گروه :</a:t>
            </a:r>
            <a:endParaRPr lang="fa-IR" b="1" dirty="0">
              <a:solidFill>
                <a:srgbClr val="1D1DFF"/>
              </a:solidFill>
              <a:cs typeface="B Nazanin" pitchFamily="2" charset="-78"/>
            </a:endParaRPr>
          </a:p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تعداد كل طرح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ها:  </a:t>
            </a:r>
          </a:p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كل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مقالات</a:t>
            </a:r>
            <a:r>
              <a:rPr lang="fa-IR" sz="1200" b="1" dirty="0" smtClean="0">
                <a:solidFill>
                  <a:srgbClr val="1D1DFF"/>
                </a:solidFill>
                <a:cs typeface="B Nazanin" pitchFamily="2" charset="-78"/>
              </a:rPr>
              <a:t>: </a:t>
            </a:r>
          </a:p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ثبت اختراع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ها:</a:t>
            </a:r>
            <a:endParaRPr lang="fa-IR" sz="1200" dirty="0">
              <a:solidFill>
                <a:srgbClr val="1D1DFF"/>
              </a:solidFill>
              <a:cs typeface="B Nazanin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90461287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l" rtl="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b="1" dirty="0">
              <a:ln w="10541" cmpd="sng">
                <a:solidFill>
                  <a:srgbClr val="7D7D7D">
                    <a:tint val="100000"/>
                    <a:shade val="100000"/>
                    <a:satMod val="110000"/>
                  </a:srgbClr>
                </a:solidFill>
                <a:prstDash val="solid"/>
              </a:ln>
              <a:gradFill>
                <a:gsLst>
                  <a:gs pos="0">
                    <a:srgbClr val="FFFFFF">
                      <a:tint val="40000"/>
                      <a:satMod val="250000"/>
                    </a:srgbClr>
                  </a:gs>
                  <a:gs pos="9000">
                    <a:srgbClr val="FFFFFF">
                      <a:tint val="52000"/>
                      <a:satMod val="300000"/>
                    </a:srgbClr>
                  </a:gs>
                  <a:gs pos="50000">
                    <a:srgbClr val="FFFFFF">
                      <a:shade val="20000"/>
                      <a:satMod val="300000"/>
                    </a:srgbClr>
                  </a:gs>
                  <a:gs pos="79000">
                    <a:srgbClr val="FFFFFF">
                      <a:tint val="52000"/>
                      <a:satMod val="300000"/>
                    </a:srgbClr>
                  </a:gs>
                  <a:gs pos="100000">
                    <a:srgbClr val="FFFFFF">
                      <a:tint val="40000"/>
                      <a:satMod val="250000"/>
                    </a:srgbClr>
                  </a:gs>
                </a:gsLst>
                <a:lin ang="5400000"/>
              </a:gradFill>
              <a:cs typeface="Titr" pitchFamily="2" charset="-78"/>
            </a:endParaRPr>
          </a:p>
        </p:txBody>
      </p:sp>
      <p:pic>
        <p:nvPicPr>
          <p:cNvPr id="3077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686800" y="6348046"/>
            <a:ext cx="4953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Left Arrow 5">
            <a:hlinkClick r:id="rId5" action="ppaction://hlinksldjump"/>
          </p:cNvPr>
          <p:cNvSpPr/>
          <p:nvPr/>
        </p:nvSpPr>
        <p:spPr>
          <a:xfrm>
            <a:off x="76200" y="6400800"/>
            <a:ext cx="685800" cy="438150"/>
          </a:xfrm>
          <a:prstGeom prst="leftArrow">
            <a:avLst>
              <a:gd name="adj1" fmla="val 50000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750988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وابستگي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نوع درخواست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228600" y="228600"/>
            <a:ext cx="8705850" cy="80021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fa-IR" sz="3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پژوهشگران گروه </a:t>
            </a:r>
            <a:r>
              <a:rPr lang="fa-IR" sz="30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3</a:t>
            </a:r>
            <a:endParaRPr lang="fa-IR" sz="3000" b="1" dirty="0" smtClean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solidFill>
                <a:schemeClr val="accent5">
                  <a:lumMod val="60000"/>
                  <a:lumOff val="40000"/>
                </a:schemeClr>
              </a:solidFill>
              <a:cs typeface="B Nazanin" pitchFamily="2" charset="-78"/>
            </a:endParaRPr>
          </a:p>
          <a:p>
            <a:pPr algn="r" rtl="1">
              <a:defRPr/>
            </a:pPr>
            <a:r>
              <a:rPr lang="fa-IR" sz="1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cs typeface="B Nazanin" pitchFamily="2" charset="-78"/>
              </a:rPr>
              <a:t>موضوع فعاليت</a:t>
            </a: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92242712"/>
              </p:ext>
            </p:extLst>
          </p:nvPr>
        </p:nvGraphicFramePr>
        <p:xfrm>
          <a:off x="380999" y="1143000"/>
          <a:ext cx="8589724" cy="2773680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299779"/>
                <a:gridCol w="729380"/>
                <a:gridCol w="1324831"/>
                <a:gridCol w="564087"/>
                <a:gridCol w="757855"/>
                <a:gridCol w="859929"/>
                <a:gridCol w="498232"/>
                <a:gridCol w="785446"/>
                <a:gridCol w="1770185"/>
              </a:tblGrid>
              <a:tr h="533401"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نام و </a:t>
                      </a:r>
                      <a:endParaRPr lang="fa-IR" sz="1600" b="1" dirty="0" smtClean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نام خانوادگی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مدرک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6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رشته و گرایش تحصیلی</a:t>
                      </a:r>
                      <a:endParaRPr lang="en-US" sz="16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رتبه علمي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نحوه همكاري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kern="120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فعاليتهاي مرتبط</a:t>
                      </a:r>
                      <a:endParaRPr lang="en-US" sz="1600" b="1" kern="1200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4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محل </a:t>
                      </a:r>
                      <a:r>
                        <a:rPr lang="fa-IR" sz="1400" b="1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خدمت</a:t>
                      </a:r>
                      <a:r>
                        <a:rPr lang="fa-IR" sz="1400" b="1" baseline="0" dirty="0" smtClean="0">
                          <a:solidFill>
                            <a:srgbClr val="3333FF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 فعلي</a:t>
                      </a:r>
                      <a:endParaRPr lang="en-US" sz="1400" b="1" dirty="0">
                        <a:solidFill>
                          <a:srgbClr val="3333FF"/>
                        </a:solidFill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533399"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6" action="ppaction://hlinkfile"/>
                        </a:rPr>
                        <a:t>طرح پژوهشي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7" action="ppaction://hlinkfile"/>
                        </a:rPr>
                        <a:t>مقاله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8" action="ppaction://hlinkfile"/>
                        </a:rPr>
                        <a:t>دستاورد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6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b="1" u="none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  <a:hlinkClick r:id="rId6" action="ppaction://hlinkfile"/>
                        </a:rPr>
                        <a:t>پژوهشگر شاخص</a:t>
                      </a:r>
                      <a:endParaRPr lang="en-US" sz="1600" b="1" u="none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  <a:hlinkClick r:id="rId6" action="ppaction://hlinkfile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76200"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20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600"/>
                        </a:spcAft>
                      </a:pPr>
                      <a:endParaRPr lang="en-US" sz="1800" b="1" dirty="0">
                        <a:latin typeface="Times New Roman"/>
                        <a:ea typeface="Times New Roman"/>
                        <a:cs typeface="B Nazanin" pitchFamily="2" charset="-78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6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fa-IR" sz="18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4" name="Rectangle 13"/>
          <p:cNvSpPr/>
          <p:nvPr/>
        </p:nvSpPr>
        <p:spPr>
          <a:xfrm>
            <a:off x="228600" y="4648200"/>
            <a:ext cx="8719039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b="1" dirty="0" smtClean="0">
                <a:solidFill>
                  <a:srgbClr val="1D1DFF"/>
                </a:solidFill>
                <a:cs typeface="B Nazanin" pitchFamily="2" charset="-78"/>
                <a:hlinkClick r:id="" action="ppaction://noaction"/>
              </a:rPr>
              <a:t>خلاصه عملكرد پژوهشي اعضاي اين گروه :</a:t>
            </a:r>
            <a:endParaRPr lang="fa-IR" b="1" dirty="0">
              <a:solidFill>
                <a:srgbClr val="1D1DFF"/>
              </a:solidFill>
              <a:cs typeface="B Nazanin" pitchFamily="2" charset="-78"/>
            </a:endParaRPr>
          </a:p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تعداد كل طرح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ها:  </a:t>
            </a:r>
            <a:endParaRPr lang="fa-IR" sz="1200" dirty="0" smtClean="0">
              <a:solidFill>
                <a:srgbClr val="FFFF00"/>
              </a:solidFill>
              <a:cs typeface="B Nazanin" pitchFamily="2" charset="-78"/>
            </a:endParaRPr>
          </a:p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كل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مقالات</a:t>
            </a:r>
            <a:r>
              <a:rPr lang="fa-IR" sz="1200" b="1" dirty="0" smtClean="0">
                <a:solidFill>
                  <a:srgbClr val="1D1DFF"/>
                </a:solidFill>
                <a:cs typeface="B Nazanin" pitchFamily="2" charset="-78"/>
              </a:rPr>
              <a:t>: </a:t>
            </a:r>
          </a:p>
          <a:p>
            <a:pPr algn="r" rtl="1">
              <a:spcBef>
                <a:spcPts val="600"/>
              </a:spcBef>
              <a:spcAft>
                <a:spcPts val="600"/>
              </a:spcAft>
              <a:buFont typeface="Wingdings" pitchFamily="2" charset="2"/>
              <a:buChar char="v"/>
            </a:pP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تعداد </a:t>
            </a:r>
            <a:r>
              <a:rPr lang="fa-IR" sz="1600" b="1" dirty="0">
                <a:solidFill>
                  <a:srgbClr val="1D1DFF"/>
                </a:solidFill>
                <a:cs typeface="B Nazanin" pitchFamily="2" charset="-78"/>
              </a:rPr>
              <a:t>ثبت اختراع </a:t>
            </a:r>
            <a:r>
              <a:rPr lang="fa-IR" sz="1600" b="1" dirty="0" smtClean="0">
                <a:solidFill>
                  <a:srgbClr val="1D1DFF"/>
                </a:solidFill>
                <a:cs typeface="B Nazanin" pitchFamily="2" charset="-78"/>
              </a:rPr>
              <a:t>ها:</a:t>
            </a:r>
            <a:endParaRPr lang="fa-IR" sz="1200" dirty="0">
              <a:solidFill>
                <a:srgbClr val="1D1DFF"/>
              </a:solidFill>
              <a:cs typeface="B Nazanin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90461287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3200400" y="228600"/>
            <a:ext cx="266700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rtl="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a-IR" sz="30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latin typeface="+mj-lt"/>
                <a:ea typeface="+mj-ea"/>
                <a:cs typeface="B Nazanin" pitchFamily="2" charset="-78"/>
              </a:rPr>
              <a:t>فضا و امکانات </a:t>
            </a:r>
            <a:endParaRPr lang="en-US" sz="3000" b="1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solidFill>
                <a:schemeClr val="accent5">
                  <a:lumMod val="60000"/>
                  <a:lumOff val="40000"/>
                </a:schemeClr>
              </a:solidFill>
              <a:latin typeface="+mj-lt"/>
              <a:ea typeface="+mj-ea"/>
              <a:cs typeface="B Nazanin" pitchFamily="2" charset="-78"/>
            </a:endParaRPr>
          </a:p>
        </p:txBody>
      </p:sp>
      <p:pic>
        <p:nvPicPr>
          <p:cNvPr id="11272" name="Picture 1">
            <a:hlinkClick r:id="rId3" action="ppaction://hlinksldjump"/>
          </p:cNvPr>
          <p:cNvPicPr>
            <a:picLocks noChangeAspect="1" noChangeArrowheads="1"/>
          </p:cNvPicPr>
          <p:nvPr/>
        </p:nvPicPr>
        <p:blipFill>
          <a:blip r:embed="rId4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458200" y="60960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2627874"/>
              </p:ext>
            </p:extLst>
          </p:nvPr>
        </p:nvGraphicFramePr>
        <p:xfrm>
          <a:off x="304796" y="1447800"/>
          <a:ext cx="8610604" cy="3505200"/>
        </p:xfrm>
        <a:graphic>
          <a:graphicData uri="http://schemas.openxmlformats.org/drawingml/2006/table">
            <a:tbl>
              <a:tblPr rtl="1" firstRow="1" firstCol="1" bandRow="1">
                <a:effectLst/>
                <a:tableStyleId>{C4B1156A-380E-4F78-BDF5-A606A8083BF9}</a:tableStyleId>
              </a:tblPr>
              <a:tblGrid>
                <a:gridCol w="1501141"/>
                <a:gridCol w="944880"/>
                <a:gridCol w="2377440"/>
                <a:gridCol w="906780"/>
                <a:gridCol w="2020514"/>
                <a:gridCol w="859849"/>
              </a:tblGrid>
              <a:tr h="654711">
                <a:tc gridSpan="2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فضای فیزیکی (متراژ)</a:t>
                      </a: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>
                          <a:latin typeface="Times New Roman"/>
                          <a:ea typeface="Times New Roman"/>
                          <a:cs typeface="B Nazanin"/>
                        </a:rPr>
                        <a:t>امکانات</a:t>
                      </a:r>
                      <a:endParaRPr lang="en-US" sz="17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cell3D prstMaterial="dkEdge">
                      <a:bevel w="25400" h="25400" prst="angle"/>
                      <a:lightRig rig="flood" dir="t"/>
                    </a:cell3D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572286"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700" b="1" kern="1200" dirty="0" smtClean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کل مساحت زیربنا</a:t>
                      </a:r>
                      <a:endParaRPr lang="en-US" sz="1700" b="1" kern="1200" dirty="0" smtClean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کتب فارسی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کتب غیر فارسی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</a:tr>
              <a:tr h="683461"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kern="1200" dirty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کتابخانه</a:t>
                      </a:r>
                      <a:endParaRPr lang="en-US" sz="17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عناوین مجلات فارسی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عناوین مجلات غیر فارسی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</a:tr>
              <a:tr h="911281"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kern="1200" dirty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آزمایشگاه</a:t>
                      </a:r>
                      <a:endParaRPr lang="en-US" sz="17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آزمایشگاه‌ها در زمینه فعالیت گروه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اشتراک بانک­های اطلاعاتی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</a:tr>
              <a:tr h="683461"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kern="1200" dirty="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B Nazanin"/>
                        </a:rPr>
                        <a:t>کارگاه</a:t>
                      </a:r>
                      <a:endParaRPr lang="en-US" sz="1700" b="1" kern="1200" dirty="0">
                        <a:solidFill>
                          <a:schemeClr val="dk1"/>
                        </a:solidFill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ar-SA" sz="1700" b="1" dirty="0">
                          <a:latin typeface="Times New Roman"/>
                          <a:ea typeface="Times New Roman"/>
                          <a:cs typeface="B Nazanin"/>
                        </a:rPr>
                        <a:t>تعداد کارگاه‌ها در زمینه فعالیت گروه</a:t>
                      </a:r>
                      <a:endParaRPr lang="en-US" sz="1700" b="1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en-US" sz="17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r>
                        <a:rPr lang="fa-IR" sz="1700" b="1" dirty="0" smtClean="0">
                          <a:latin typeface="Times New Roman"/>
                          <a:ea typeface="Times New Roman"/>
                          <a:cs typeface="B Nazanin"/>
                        </a:rPr>
                        <a:t>تعداد كامپيوتر</a:t>
                      </a:r>
                      <a:endParaRPr lang="ar-SA" sz="1700" b="1" dirty="0"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  <a:tc>
                  <a:txBody>
                    <a:bodyPr/>
                    <a:lstStyle/>
                    <a:p>
                      <a:pPr algn="ctr" rtl="1">
                        <a:spcAft>
                          <a:spcPts val="0"/>
                        </a:spcAft>
                      </a:pPr>
                      <a:endParaRPr lang="ar-SA" sz="1700" dirty="0">
                        <a:latin typeface="Times New Roman"/>
                        <a:ea typeface="Times New Roman"/>
                        <a:cs typeface="B Nazanin"/>
                      </a:endParaRPr>
                    </a:p>
                  </a:txBody>
                  <a:tcPr marL="68580" marR="68580" marT="0" marB="0" anchor="ctr">
                    <a:cell3D prstMaterial="dkEdge">
                      <a:bevel w="25400" h="25400" prst="angle"/>
                      <a:lightRig rig="flood" dir="t"/>
                    </a:cell3D>
                    <a:noFill/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24906485"/>
              </p:ext>
            </p:extLst>
          </p:nvPr>
        </p:nvGraphicFramePr>
        <p:xfrm>
          <a:off x="1524000" y="641096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وابستگي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a-IR" dirty="0" smtClean="0">
                          <a:cs typeface="B Titr" pitchFamily="2" charset="-78"/>
                        </a:rPr>
                        <a:t>نوع درخواست</a:t>
                      </a:r>
                      <a:endParaRPr lang="en-US" dirty="0"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800" dirty="0" smtClean="0">
                          <a:solidFill>
                            <a:schemeClr val="bg1"/>
                          </a:solidFill>
                          <a:cs typeface="B Titr" pitchFamily="2" charset="-78"/>
                        </a:rPr>
                        <a:t>نام واحد پژوهشي</a:t>
                      </a:r>
                      <a:endParaRPr lang="en-US" sz="1800" dirty="0" smtClean="0">
                        <a:solidFill>
                          <a:schemeClr val="bg1"/>
                        </a:solidFill>
                        <a:cs typeface="B Titr" pitchFamily="2" charset="-78"/>
                      </a:endParaRPr>
                    </a:p>
                  </a:txBody>
                  <a:tcPr>
                    <a:solidFill>
                      <a:schemeClr val="accent3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4"/>
          <p:cNvSpPr>
            <a:spLocks noChangeArrowheads="1"/>
          </p:cNvSpPr>
          <p:nvPr/>
        </p:nvSpPr>
        <p:spPr bwMode="auto">
          <a:xfrm>
            <a:off x="0" y="0"/>
            <a:ext cx="9144000" cy="706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  <p:pic>
        <p:nvPicPr>
          <p:cNvPr id="4107" name="Picture 1">
            <a:hlinkClick r:id="" action="ppaction://noaction"/>
          </p:cNvPr>
          <p:cNvPicPr>
            <a:picLocks noChangeAspect="1" noChangeArrowheads="1"/>
          </p:cNvPicPr>
          <p:nvPr/>
        </p:nvPicPr>
        <p:blipFill>
          <a:blip r:embed="rId3" cstate="print">
            <a:lum bright="46000" contrast="-82000"/>
          </a:blip>
          <a:srcRect/>
          <a:stretch>
            <a:fillRect/>
          </a:stretch>
        </p:blipFill>
        <p:spPr bwMode="auto">
          <a:xfrm>
            <a:off x="8305800" y="5943600"/>
            <a:ext cx="76200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4" name="Left Arrow 33">
            <a:hlinkClick r:id="" action="ppaction://noaction"/>
          </p:cNvPr>
          <p:cNvSpPr/>
          <p:nvPr/>
        </p:nvSpPr>
        <p:spPr>
          <a:xfrm>
            <a:off x="76200" y="6096000"/>
            <a:ext cx="685800" cy="68580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76200" y="381000"/>
            <a:ext cx="89916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defRPr/>
            </a:pPr>
            <a:r>
              <a:rPr lang="en-US" sz="30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solidFill>
                  <a:schemeClr val="accent5">
                    <a:lumMod val="60000"/>
                    <a:lumOff val="40000"/>
                  </a:schemeClr>
                </a:solidFill>
                <a:latin typeface="+mj-lt"/>
                <a:ea typeface="+mj-ea"/>
                <a:cs typeface="B Nazanin" pitchFamily="2" charset="-78"/>
              </a:rPr>
              <a:t>Business Model</a:t>
            </a:r>
          </a:p>
          <a:p>
            <a:pPr algn="ctr" rtl="1">
              <a:defRPr/>
            </a:pPr>
            <a:r>
              <a:rPr lang="fa-IR" sz="1600" b="1" dirty="0" smtClean="0">
                <a:solidFill>
                  <a:srgbClr val="00B050"/>
                </a:solidFill>
                <a:latin typeface="Times New Roman"/>
                <a:ea typeface="Times New Roman"/>
                <a:cs typeface="B Nazanin"/>
              </a:rPr>
              <a:t>(لطفا در يك اسلايد بطور خلاصه بازارسنجي حداقل 5 سال آينده را در جدولي ارائه نماييد</a:t>
            </a:r>
            <a:r>
              <a:rPr lang="fa-IR" sz="1600" b="1" dirty="0" smtClean="0">
                <a:solidFill>
                  <a:srgbClr val="FFFF00"/>
                </a:solidFill>
                <a:latin typeface="Times New Roman"/>
                <a:ea typeface="Times New Roman"/>
                <a:cs typeface="B Nazanin"/>
              </a:rPr>
              <a:t>.)</a:t>
            </a:r>
            <a:endParaRPr lang="fa-IR" sz="1600" b="1" dirty="0">
              <a:solidFill>
                <a:srgbClr val="FFFF00"/>
              </a:solidFill>
              <a:latin typeface="Times New Roman"/>
              <a:ea typeface="Times New Roman"/>
              <a:cs typeface="B Nazanin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33400" y="1371600"/>
            <a:ext cx="8305799" cy="34086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1.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2.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3.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4.</a:t>
            </a:r>
          </a:p>
          <a:p>
            <a:pPr algn="r" rtl="1">
              <a:lnSpc>
                <a:spcPct val="200000"/>
              </a:lnSpc>
              <a:spcBef>
                <a:spcPts val="600"/>
              </a:spcBef>
              <a:spcAft>
                <a:spcPts val="600"/>
              </a:spcAft>
            </a:pPr>
            <a:r>
              <a:rPr lang="fa-IR" dirty="0" smtClean="0">
                <a:solidFill>
                  <a:srgbClr val="1D1DFF"/>
                </a:solidFill>
                <a:cs typeface="B Nazanin" pitchFamily="2" charset="-78"/>
              </a:rPr>
              <a:t>5.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2743200" y="6248400"/>
            <a:ext cx="3581400" cy="457200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rtl="1"/>
            <a:r>
              <a:rPr lang="fa-IR" b="1" dirty="0">
                <a:solidFill>
                  <a:schemeClr val="bg1"/>
                </a:solidFill>
                <a:cs typeface="B Titr" pitchFamily="2" charset="-78"/>
              </a:rPr>
              <a:t>نام واحد پژوهشی</a:t>
            </a:r>
            <a:endParaRPr lang="en-US" b="1" dirty="0">
              <a:solidFill>
                <a:schemeClr val="bg1"/>
              </a:solidFill>
              <a:cs typeface="B Titr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365342572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علوم رفتار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Civic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2517</TotalTime>
  <Words>572</Words>
  <Application>Microsoft Office PowerPoint</Application>
  <PresentationFormat>On-screen Show (4:3)</PresentationFormat>
  <Paragraphs>171</Paragraphs>
  <Slides>9</Slides>
  <Notes>7</Notes>
  <HiddenSlides>1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9" baseType="lpstr">
      <vt:lpstr>Arial</vt:lpstr>
      <vt:lpstr>B Mitra</vt:lpstr>
      <vt:lpstr>B Nazanin</vt:lpstr>
      <vt:lpstr>B Titr</vt:lpstr>
      <vt:lpstr>Calibri</vt:lpstr>
      <vt:lpstr>Georgia</vt:lpstr>
      <vt:lpstr>Times New Roman</vt:lpstr>
      <vt:lpstr>Titr</vt:lpstr>
      <vt:lpstr>Wingdings</vt:lpstr>
      <vt:lpstr>علوم رفتاری</vt:lpstr>
      <vt:lpstr>لطفاً اطلاعاتي كه در اين پاورپوينت خواسته شده علاوه بر پاسخ ارائه شده با هايپرلينك امكان نمايش اطلاعات (از پرسشنامه) را فراهم نماييد. 1- اين الگو براي پژوهشكده طراحي شده است. در موارد ديگر حذف و اضافات مورد نياز انجام شود. 2- رنگ سبزتوضيحات راهنما هستند. لطفاً اين توضيحات را در حين تكميل پاورپوينت حذف نماييد. 3- شماره تماس كارشناسان(موجود در پرسشنامه) آماده پاسخگویی به سوالات شما می باشند. 4- برروي اسم پژوهشگر، رزومه كامل فرد لينك داده شود. 5- در جدولي كه جلوي اسم پژوهشگران فعاليتهاي پژوهشي به تفكيك خواسته شده، فقط قسمت مورد اشاره رزومه پژوهشگر تهيه و لينك شود. 6- بر روي عملكرد گروه ها و كل واحد، آن قسمت از پرسشنامه كه حاوي اطلاعات درخواستي است گزيده و هايپرلينك شود.</vt:lpstr>
      <vt:lpstr>مشخصات کلی: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Arzyabi</dc:creator>
  <cp:lastModifiedBy>Maryam Zare</cp:lastModifiedBy>
  <cp:revision>601</cp:revision>
  <dcterms:created xsi:type="dcterms:W3CDTF">2011-06-27T00:12:30Z</dcterms:created>
  <dcterms:modified xsi:type="dcterms:W3CDTF">2017-03-11T11:30:18Z</dcterms:modified>
</cp:coreProperties>
</file>

<file path=docProps/thumbnail.jpeg>
</file>